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4" r:id="rId2"/>
    <p:sldId id="311" r:id="rId3"/>
    <p:sldId id="260" r:id="rId4"/>
    <p:sldId id="287" r:id="rId5"/>
    <p:sldId id="289" r:id="rId6"/>
    <p:sldId id="306" r:id="rId7"/>
    <p:sldId id="316" r:id="rId8"/>
    <p:sldId id="309" r:id="rId9"/>
    <p:sldId id="276" r:id="rId10"/>
    <p:sldId id="274" r:id="rId11"/>
    <p:sldId id="280" r:id="rId12"/>
    <p:sldId id="295" r:id="rId13"/>
    <p:sldId id="275" r:id="rId14"/>
    <p:sldId id="296" r:id="rId15"/>
    <p:sldId id="298" r:id="rId16"/>
    <p:sldId id="258" r:id="rId17"/>
    <p:sldId id="263" r:id="rId18"/>
    <p:sldId id="266" r:id="rId19"/>
    <p:sldId id="304" r:id="rId20"/>
    <p:sldId id="271" r:id="rId21"/>
    <p:sldId id="305" r:id="rId22"/>
    <p:sldId id="321" r:id="rId23"/>
    <p:sldId id="307" r:id="rId24"/>
    <p:sldId id="320" r:id="rId25"/>
    <p:sldId id="300" r:id="rId26"/>
    <p:sldId id="301" r:id="rId27"/>
    <p:sldId id="319" r:id="rId28"/>
    <p:sldId id="302" r:id="rId29"/>
    <p:sldId id="308" r:id="rId30"/>
    <p:sldId id="303" r:id="rId31"/>
    <p:sldId id="313" r:id="rId32"/>
    <p:sldId id="314" r:id="rId33"/>
    <p:sldId id="315" r:id="rId34"/>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0BD786E1-383E-4074-9E11-EF6F0CC10305}">
          <p14:sldIdLst>
            <p14:sldId id="294"/>
            <p14:sldId id="311"/>
            <p14:sldId id="260"/>
            <p14:sldId id="287"/>
            <p14:sldId id="289"/>
            <p14:sldId id="306"/>
            <p14:sldId id="316"/>
            <p14:sldId id="309"/>
            <p14:sldId id="276"/>
            <p14:sldId id="274"/>
            <p14:sldId id="280"/>
            <p14:sldId id="295"/>
            <p14:sldId id="275"/>
            <p14:sldId id="296"/>
            <p14:sldId id="298"/>
            <p14:sldId id="258"/>
            <p14:sldId id="263"/>
            <p14:sldId id="266"/>
            <p14:sldId id="304"/>
            <p14:sldId id="271"/>
            <p14:sldId id="305"/>
            <p14:sldId id="321"/>
            <p14:sldId id="307"/>
            <p14:sldId id="320"/>
            <p14:sldId id="300"/>
            <p14:sldId id="301"/>
            <p14:sldId id="319"/>
            <p14:sldId id="302"/>
            <p14:sldId id="308"/>
            <p14:sldId id="303"/>
            <p14:sldId id="313"/>
            <p14:sldId id="314"/>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C8E3A"/>
    <a:srgbClr val="00C459"/>
    <a:srgbClr val="00964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3317" autoAdjust="0"/>
  </p:normalViewPr>
  <p:slideViewPr>
    <p:cSldViewPr>
      <p:cViewPr varScale="1">
        <p:scale>
          <a:sx n="102" d="100"/>
          <a:sy n="102" d="100"/>
        </p:scale>
        <p:origin x="18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28755-4102-4BC6-8820-5AB058CA1374}" type="datetimeFigureOut">
              <a:rPr lang="zh-HK" altLang="en-US" smtClean="0"/>
              <a:t>27/4/2020</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669EE-D71C-44D9-AA33-A2343380E283}" type="slidenum">
              <a:rPr lang="zh-HK" altLang="en-US" smtClean="0"/>
              <a:t>‹#›</a:t>
            </a:fld>
            <a:endParaRPr lang="zh-HK" altLang="en-US"/>
          </a:p>
        </p:txBody>
      </p:sp>
    </p:spTree>
    <p:extLst>
      <p:ext uri="{BB962C8B-B14F-4D97-AF65-F5344CB8AC3E}">
        <p14:creationId xmlns:p14="http://schemas.microsoft.com/office/powerpoint/2010/main" val="73730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E26669EE-D71C-44D9-AA33-A2343380E283}" type="slidenum">
              <a:rPr lang="zh-HK" altLang="en-US" smtClean="0"/>
              <a:t>3</a:t>
            </a:fld>
            <a:endParaRPr lang="zh-HK" altLang="en-US"/>
          </a:p>
        </p:txBody>
      </p:sp>
    </p:spTree>
    <p:extLst>
      <p:ext uri="{BB962C8B-B14F-4D97-AF65-F5344CB8AC3E}">
        <p14:creationId xmlns:p14="http://schemas.microsoft.com/office/powerpoint/2010/main" val="245856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工作紙：多元共融</a:t>
            </a:r>
            <a:r>
              <a:rPr lang="en-US" altLang="zh-TW" dirty="0"/>
              <a:t>(</a:t>
            </a:r>
            <a:r>
              <a:rPr lang="zh-TW" altLang="en-US" dirty="0"/>
              <a:t>二</a:t>
            </a:r>
            <a:r>
              <a:rPr lang="en-US" altLang="zh-TW" dirty="0"/>
              <a:t>) + </a:t>
            </a:r>
            <a:r>
              <a:rPr lang="zh-TW" altLang="en-US" dirty="0"/>
              <a:t>討論活動</a:t>
            </a:r>
            <a:endParaRPr lang="zh-HK" altLang="en-US" dirty="0"/>
          </a:p>
          <a:p>
            <a:endParaRPr lang="en-US" altLang="zh-TW" dirty="0"/>
          </a:p>
          <a:p>
            <a:r>
              <a:rPr lang="zh-TW" altLang="en-US" dirty="0"/>
              <a:t>建議答案：</a:t>
            </a:r>
            <a:endParaRPr lang="en-US" altLang="zh-TW" dirty="0"/>
          </a:p>
          <a:p>
            <a:pPr marL="228600" indent="-228600">
              <a:buAutoNum type="arabicPeriod"/>
            </a:pPr>
            <a:r>
              <a:rPr lang="zh-TW" altLang="en-US" baseline="0" dirty="0"/>
              <a:t>我們身邊常接觸到不同背景的人士包括不同性別、語言、宗教信仰、族裔、社會經濟背景、生活方式、殘疾程度、年齡等，而個案裡超市負責人分派口罩給有需要的人也是印度裔的。</a:t>
            </a:r>
            <a:endParaRPr lang="en-US" altLang="zh-TW" baseline="0" dirty="0"/>
          </a:p>
          <a:p>
            <a:pPr marL="228600" indent="-228600">
              <a:buAutoNum type="arabicPeriod"/>
            </a:pPr>
            <a:r>
              <a:rPr lang="zh-TW" altLang="en-US" dirty="0"/>
              <a:t>這個個案展示了多元共融社會的其中一個特點是，在日常生活中實踐對與不同背景、不同需要的人士的關懷和尊重。</a:t>
            </a:r>
            <a:endParaRPr lang="en-US" altLang="zh-TW" dirty="0"/>
          </a:p>
          <a:p>
            <a:pPr marL="228600" indent="-228600">
              <a:buAutoNum type="arabicPeriod"/>
            </a:pPr>
            <a:r>
              <a:rPr lang="zh-TW" altLang="en-US" dirty="0"/>
              <a:t>我們要通過接觸和溝通，增加彼此的認識，亦學習互相包容接納、尊重和欣賞大家不同之處。</a:t>
            </a:r>
          </a:p>
          <a:p>
            <a:pPr marL="228600" indent="-228600">
              <a:buAutoNum type="arabicPeriod"/>
            </a:pPr>
            <a:endParaRPr lang="en-US" altLang="zh-TW" dirty="0"/>
          </a:p>
          <a:p>
            <a:pPr marL="228600" indent="-228600">
              <a:buAutoNum type="arabicPeriod"/>
            </a:pPr>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14</a:t>
            </a:fld>
            <a:endParaRPr lang="zh-HK" altLang="en-US"/>
          </a:p>
        </p:txBody>
      </p:sp>
    </p:spTree>
    <p:extLst>
      <p:ext uri="{BB962C8B-B14F-4D97-AF65-F5344CB8AC3E}">
        <p14:creationId xmlns:p14="http://schemas.microsoft.com/office/powerpoint/2010/main" val="330662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工作紙：多元共融</a:t>
            </a:r>
            <a:r>
              <a:rPr lang="en-US" altLang="zh-TW" dirty="0"/>
              <a:t>(</a:t>
            </a:r>
            <a:r>
              <a:rPr lang="zh-TW" altLang="en-US" dirty="0"/>
              <a:t>二</a:t>
            </a:r>
            <a:r>
              <a:rPr lang="en-US" altLang="zh-TW" dirty="0"/>
              <a:t>) + </a:t>
            </a:r>
            <a:r>
              <a:rPr lang="zh-TW" altLang="en-US" dirty="0"/>
              <a:t>討論活動</a:t>
            </a:r>
            <a:endParaRPr lang="zh-HK" altLang="en-US" dirty="0"/>
          </a:p>
          <a:p>
            <a:endParaRPr lang="en-US" altLang="zh-TW" dirty="0"/>
          </a:p>
          <a:p>
            <a:r>
              <a:rPr lang="zh-TW" altLang="en-US" dirty="0"/>
              <a:t>建議答案：</a:t>
            </a:r>
            <a:endParaRPr lang="en-US" altLang="zh-TW" dirty="0"/>
          </a:p>
          <a:p>
            <a:pPr marL="228600" indent="-228600">
              <a:buAutoNum type="arabicPeriod"/>
            </a:pPr>
            <a:r>
              <a:rPr lang="zh-TW" altLang="en-US" baseline="0" dirty="0"/>
              <a:t>我們身邊常接觸到不同背景的人士包括不同性別、語言、宗教信仰、族裔、社會經濟背景、生活方式、殘疾程度、年齡等，而個案裡超市負責人分派口罩給有需要的人也是印度裔的。</a:t>
            </a:r>
            <a:endParaRPr lang="en-US" altLang="zh-TW" baseline="0" dirty="0"/>
          </a:p>
          <a:p>
            <a:pPr marL="228600" indent="-228600">
              <a:buAutoNum type="arabicPeriod"/>
            </a:pPr>
            <a:r>
              <a:rPr lang="zh-TW" altLang="en-US" dirty="0"/>
              <a:t>這個個案展示了多元共融社會的其中一個特點是，在日常生活中實踐對與不同背景、不同需要的人士的關懷和尊重。</a:t>
            </a:r>
            <a:endParaRPr lang="en-US" altLang="zh-TW" dirty="0"/>
          </a:p>
          <a:p>
            <a:pPr marL="228600" indent="-228600">
              <a:buAutoNum type="arabicPeriod"/>
            </a:pPr>
            <a:r>
              <a:rPr lang="zh-TW" altLang="en-US" dirty="0"/>
              <a:t>我們要通過接觸和溝通，增加彼此的認識，亦學習互相包容接納、尊重和欣賞大家不同之處。</a:t>
            </a:r>
          </a:p>
          <a:p>
            <a:pPr marL="228600" indent="-228600">
              <a:buAutoNum type="arabicPeriod"/>
            </a:pPr>
            <a:endParaRPr lang="en-US" altLang="zh-TW" dirty="0"/>
          </a:p>
          <a:p>
            <a:pPr marL="228600" indent="-228600">
              <a:buAutoNum type="arabicPeriod"/>
            </a:pPr>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15</a:t>
            </a:fld>
            <a:endParaRPr lang="zh-HK" altLang="en-US"/>
          </a:p>
        </p:txBody>
      </p:sp>
    </p:spTree>
    <p:extLst>
      <p:ext uri="{BB962C8B-B14F-4D97-AF65-F5344CB8AC3E}">
        <p14:creationId xmlns:p14="http://schemas.microsoft.com/office/powerpoint/2010/main" val="406915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工作紙：人身自由</a:t>
            </a:r>
            <a:r>
              <a:rPr lang="en-US" altLang="zh-TW" dirty="0"/>
              <a:t>_</a:t>
            </a:r>
            <a:r>
              <a:rPr lang="zh-TW" altLang="en-US" dirty="0"/>
              <a:t>私隱</a:t>
            </a:r>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16</a:t>
            </a:fld>
            <a:endParaRPr lang="zh-HK" altLang="en-US"/>
          </a:p>
        </p:txBody>
      </p:sp>
    </p:spTree>
    <p:extLst>
      <p:ext uri="{BB962C8B-B14F-4D97-AF65-F5344CB8AC3E}">
        <p14:creationId xmlns:p14="http://schemas.microsoft.com/office/powerpoint/2010/main" val="181956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工作紙：人身自由</a:t>
            </a:r>
            <a:r>
              <a:rPr lang="en-US" altLang="zh-TW" dirty="0"/>
              <a:t>_</a:t>
            </a:r>
            <a:r>
              <a:rPr lang="zh-TW" altLang="en-US" dirty="0"/>
              <a:t>私隱</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17</a:t>
            </a:fld>
            <a:endParaRPr lang="zh-HK" altLang="en-US"/>
          </a:p>
        </p:txBody>
      </p:sp>
    </p:spTree>
    <p:extLst>
      <p:ext uri="{BB962C8B-B14F-4D97-AF65-F5344CB8AC3E}">
        <p14:creationId xmlns:p14="http://schemas.microsoft.com/office/powerpoint/2010/main" val="150080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工作紙：人身自由</a:t>
            </a:r>
            <a:r>
              <a:rPr lang="en-US" altLang="zh-TW" dirty="0"/>
              <a:t>_</a:t>
            </a:r>
            <a:r>
              <a:rPr lang="zh-TW" altLang="en-US" dirty="0"/>
              <a:t>私隱</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18</a:t>
            </a:fld>
            <a:endParaRPr lang="zh-HK" altLang="en-US"/>
          </a:p>
        </p:txBody>
      </p:sp>
    </p:spTree>
    <p:extLst>
      <p:ext uri="{BB962C8B-B14F-4D97-AF65-F5344CB8AC3E}">
        <p14:creationId xmlns:p14="http://schemas.microsoft.com/office/powerpoint/2010/main" val="3943486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工作紙：言論自由</a:t>
            </a:r>
            <a:r>
              <a:rPr lang="en-US" altLang="zh-TW" dirty="0"/>
              <a:t>_</a:t>
            </a:r>
            <a:r>
              <a:rPr lang="zh-TW" altLang="en-US" dirty="0"/>
              <a:t>虛假訊息</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19</a:t>
            </a:fld>
            <a:endParaRPr lang="zh-HK" altLang="en-US"/>
          </a:p>
        </p:txBody>
      </p:sp>
    </p:spTree>
    <p:extLst>
      <p:ext uri="{BB962C8B-B14F-4D97-AF65-F5344CB8AC3E}">
        <p14:creationId xmlns:p14="http://schemas.microsoft.com/office/powerpoint/2010/main" val="3950481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工作紙：言論自由</a:t>
            </a:r>
            <a:r>
              <a:rPr lang="en-US" altLang="zh-TW" dirty="0"/>
              <a:t>_</a:t>
            </a:r>
            <a:r>
              <a:rPr lang="zh-TW" altLang="en-US" dirty="0"/>
              <a:t>虛假訊息</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20</a:t>
            </a:fld>
            <a:endParaRPr lang="zh-HK" altLang="en-US"/>
          </a:p>
        </p:txBody>
      </p:sp>
    </p:spTree>
    <p:extLst>
      <p:ext uri="{BB962C8B-B14F-4D97-AF65-F5344CB8AC3E}">
        <p14:creationId xmlns:p14="http://schemas.microsoft.com/office/powerpoint/2010/main" val="374377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工作紙：言論自由</a:t>
            </a:r>
            <a:r>
              <a:rPr lang="en-US" altLang="zh-TW" dirty="0"/>
              <a:t>_</a:t>
            </a:r>
            <a:r>
              <a:rPr lang="zh-TW" altLang="en-US" dirty="0"/>
              <a:t>虛假訊息</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21</a:t>
            </a:fld>
            <a:endParaRPr lang="zh-HK" altLang="en-US"/>
          </a:p>
        </p:txBody>
      </p:sp>
    </p:spTree>
    <p:extLst>
      <p:ext uri="{BB962C8B-B14F-4D97-AF65-F5344CB8AC3E}">
        <p14:creationId xmlns:p14="http://schemas.microsoft.com/office/powerpoint/2010/main" val="213020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觀看短片及反思活動</a:t>
            </a:r>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solidFill>
                  <a:prstClr val="black"/>
                </a:solidFill>
              </a:rPr>
              <a:pPr/>
              <a:t>22</a:t>
            </a:fld>
            <a:endParaRPr lang="zh-HK" altLang="en-US">
              <a:solidFill>
                <a:prstClr val="black"/>
              </a:solidFill>
            </a:endParaRPr>
          </a:p>
        </p:txBody>
      </p:sp>
    </p:spTree>
    <p:extLst>
      <p:ext uri="{BB962C8B-B14F-4D97-AF65-F5344CB8AC3E}">
        <p14:creationId xmlns:p14="http://schemas.microsoft.com/office/powerpoint/2010/main" val="397883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工作紙：言論自由</a:t>
            </a:r>
            <a:r>
              <a:rPr lang="en-US" altLang="zh-TW" dirty="0"/>
              <a:t>_</a:t>
            </a:r>
            <a:r>
              <a:rPr lang="zh-TW" altLang="en-US" dirty="0"/>
              <a:t>虛假訊息</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23</a:t>
            </a:fld>
            <a:endParaRPr lang="zh-HK" altLang="en-US"/>
          </a:p>
        </p:txBody>
      </p:sp>
    </p:spTree>
    <p:extLst>
      <p:ext uri="{BB962C8B-B14F-4D97-AF65-F5344CB8AC3E}">
        <p14:creationId xmlns:p14="http://schemas.microsoft.com/office/powerpoint/2010/main" val="56193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工作紙：共同福祉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4</a:t>
            </a:fld>
            <a:endParaRPr lang="zh-HK" altLang="en-US"/>
          </a:p>
        </p:txBody>
      </p:sp>
    </p:spTree>
    <p:extLst>
      <p:ext uri="{BB962C8B-B14F-4D97-AF65-F5344CB8AC3E}">
        <p14:creationId xmlns:p14="http://schemas.microsoft.com/office/powerpoint/2010/main" val="249530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24</a:t>
            </a:fld>
            <a:endParaRPr lang="zh-HK" altLang="en-US"/>
          </a:p>
        </p:txBody>
      </p:sp>
    </p:spTree>
    <p:extLst>
      <p:ext uri="{BB962C8B-B14F-4D97-AF65-F5344CB8AC3E}">
        <p14:creationId xmlns:p14="http://schemas.microsoft.com/office/powerpoint/2010/main" val="3548970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25</a:t>
            </a:fld>
            <a:endParaRPr lang="zh-HK" altLang="en-US"/>
          </a:p>
        </p:txBody>
      </p:sp>
    </p:spTree>
    <p:extLst>
      <p:ext uri="{BB962C8B-B14F-4D97-AF65-F5344CB8AC3E}">
        <p14:creationId xmlns:p14="http://schemas.microsoft.com/office/powerpoint/2010/main" val="1001252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26</a:t>
            </a:fld>
            <a:endParaRPr lang="zh-HK" altLang="en-US"/>
          </a:p>
        </p:txBody>
      </p:sp>
    </p:spTree>
    <p:extLst>
      <p:ext uri="{BB962C8B-B14F-4D97-AF65-F5344CB8AC3E}">
        <p14:creationId xmlns:p14="http://schemas.microsoft.com/office/powerpoint/2010/main" val="3113653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27</a:t>
            </a:fld>
            <a:endParaRPr lang="zh-HK" altLang="en-US"/>
          </a:p>
        </p:txBody>
      </p:sp>
    </p:spTree>
    <p:extLst>
      <p:ext uri="{BB962C8B-B14F-4D97-AF65-F5344CB8AC3E}">
        <p14:creationId xmlns:p14="http://schemas.microsoft.com/office/powerpoint/2010/main" val="207993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28</a:t>
            </a:fld>
            <a:endParaRPr lang="zh-HK" altLang="en-US"/>
          </a:p>
        </p:txBody>
      </p:sp>
    </p:spTree>
    <p:extLst>
      <p:ext uri="{BB962C8B-B14F-4D97-AF65-F5344CB8AC3E}">
        <p14:creationId xmlns:p14="http://schemas.microsoft.com/office/powerpoint/2010/main" val="4022413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29</a:t>
            </a:fld>
            <a:endParaRPr lang="zh-HK" altLang="en-US"/>
          </a:p>
        </p:txBody>
      </p:sp>
    </p:spTree>
    <p:extLst>
      <p:ext uri="{BB962C8B-B14F-4D97-AF65-F5344CB8AC3E}">
        <p14:creationId xmlns:p14="http://schemas.microsoft.com/office/powerpoint/2010/main" val="2351299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30</a:t>
            </a:fld>
            <a:endParaRPr lang="zh-HK" altLang="en-US"/>
          </a:p>
        </p:txBody>
      </p:sp>
    </p:spTree>
    <p:extLst>
      <p:ext uri="{BB962C8B-B14F-4D97-AF65-F5344CB8AC3E}">
        <p14:creationId xmlns:p14="http://schemas.microsoft.com/office/powerpoint/2010/main" val="231215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31</a:t>
            </a:fld>
            <a:endParaRPr lang="zh-HK" altLang="en-US"/>
          </a:p>
        </p:txBody>
      </p:sp>
    </p:spTree>
    <p:extLst>
      <p:ext uri="{BB962C8B-B14F-4D97-AF65-F5344CB8AC3E}">
        <p14:creationId xmlns:p14="http://schemas.microsoft.com/office/powerpoint/2010/main" val="1485030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32</a:t>
            </a:fld>
            <a:endParaRPr lang="zh-HK" altLang="en-US"/>
          </a:p>
        </p:txBody>
      </p:sp>
    </p:spTree>
    <p:extLst>
      <p:ext uri="{BB962C8B-B14F-4D97-AF65-F5344CB8AC3E}">
        <p14:creationId xmlns:p14="http://schemas.microsoft.com/office/powerpoint/2010/main" val="4190398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33</a:t>
            </a:fld>
            <a:endParaRPr lang="zh-HK" altLang="en-US"/>
          </a:p>
        </p:txBody>
      </p:sp>
    </p:spTree>
    <p:extLst>
      <p:ext uri="{BB962C8B-B14F-4D97-AF65-F5344CB8AC3E}">
        <p14:creationId xmlns:p14="http://schemas.microsoft.com/office/powerpoint/2010/main" val="228425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工作紙：共同福祉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mn-ea"/>
              <a:ea typeface="+mn-ea"/>
            </a:endParaRPr>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5</a:t>
            </a:fld>
            <a:endParaRPr lang="zh-HK" altLang="en-US"/>
          </a:p>
        </p:txBody>
      </p:sp>
    </p:spTree>
    <p:extLst>
      <p:ext uri="{BB962C8B-B14F-4D97-AF65-F5344CB8AC3E}">
        <p14:creationId xmlns:p14="http://schemas.microsoft.com/office/powerpoint/2010/main" val="119954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工作紙：共同福祉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8</a:t>
            </a:fld>
            <a:endParaRPr lang="zh-HK" altLang="en-US"/>
          </a:p>
        </p:txBody>
      </p:sp>
    </p:spTree>
    <p:extLst>
      <p:ext uri="{BB962C8B-B14F-4D97-AF65-F5344CB8AC3E}">
        <p14:creationId xmlns:p14="http://schemas.microsoft.com/office/powerpoint/2010/main" val="300990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工作紙：關愛</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9</a:t>
            </a:fld>
            <a:endParaRPr lang="zh-HK" altLang="en-US"/>
          </a:p>
        </p:txBody>
      </p:sp>
    </p:spTree>
    <p:extLst>
      <p:ext uri="{BB962C8B-B14F-4D97-AF65-F5344CB8AC3E}">
        <p14:creationId xmlns:p14="http://schemas.microsoft.com/office/powerpoint/2010/main" val="249530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工作紙：關愛 </a:t>
            </a:r>
            <a:r>
              <a:rPr lang="en-US" altLang="zh-TW" dirty="0"/>
              <a:t>+ </a:t>
            </a:r>
            <a:r>
              <a:rPr lang="zh-TW" altLang="en-US" dirty="0"/>
              <a:t>討論活動</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mn-ea"/>
                <a:ea typeface="+mn-ea"/>
              </a:rPr>
              <a:t>建議答案：</a:t>
            </a:r>
            <a:endParaRPr lang="en-US" altLang="zh-TW" dirty="0">
              <a:latin typeface="+mn-ea"/>
              <a:ea typeface="+mn-ea"/>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latin typeface="+mn-ea"/>
                <a:ea typeface="+mn-ea"/>
              </a:rPr>
              <a:t>醫謢人員不以個人安全為首要考慮，面對疫情，仍秉持救急扶危，「醫者父母心」的信念悉心照顧受感染的病人。即使疫情擴散，令工作百上加斤，他們都緊守崗位救助病人。</a:t>
            </a:r>
            <a:endParaRPr lang="en-US" altLang="zh-TW" dirty="0">
              <a:latin typeface="+mn-ea"/>
              <a:ea typeface="+mn-ea"/>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latin typeface="+mn-ea"/>
                <a:ea typeface="+mn-ea"/>
              </a:rPr>
              <a:t>食物環境衞生署工人在疫情期間，每天冒著在街上受到感染的危險，努力地確保環境衞生，緊守防疫的第一道防線。他們必要時還到受新型冠狀病毒影響的家庭和公共區域進行清潔和消毒，保障居民的健康，也讓受病毒影響的家庭和公共區域附近的居民得以安心地生活。他們敬業樂業，為居民的福祉歇盡所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latin typeface="+mn-ea"/>
                <a:ea typeface="+mn-ea"/>
              </a:rPr>
              <a:t>企業總裁不以企業盈利或工作效率為首要考慮，而是以員工健康為首要關注點。作為企業總裁，他彈性安排所有員工留在家中工作，減少員工因外出上班而受到病毒感染的風險，也減低社區爆發疫情的機會。</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mn-ea"/>
                <a:ea typeface="+mn-ea"/>
              </a:rPr>
              <a:t>小結：以上三個崗位的人士，對別人的關愛都有幾個共通點。他們</a:t>
            </a:r>
            <a:endParaRPr lang="en-US" altLang="zh-TW" dirty="0">
              <a:latin typeface="+mn-ea"/>
              <a:ea typeface="+mn-ea"/>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latin typeface="+mn-ea"/>
                <a:ea typeface="+mn-ea"/>
              </a:rPr>
              <a:t>不以個人利益先行，而是以大眾利益</a:t>
            </a:r>
            <a:r>
              <a:rPr lang="en-US" altLang="zh-TW" dirty="0">
                <a:latin typeface="+mn-ea"/>
                <a:ea typeface="+mn-ea"/>
              </a:rPr>
              <a:t>(</a:t>
            </a:r>
            <a:r>
              <a:rPr lang="zh-TW" altLang="en-US" dirty="0">
                <a:latin typeface="+mn-ea"/>
                <a:ea typeface="+mn-ea"/>
              </a:rPr>
              <a:t>共同福祉</a:t>
            </a:r>
            <a:r>
              <a:rPr lang="en-US" altLang="zh-TW" dirty="0">
                <a:latin typeface="+mn-ea"/>
                <a:ea typeface="+mn-ea"/>
              </a:rPr>
              <a:t>)</a:t>
            </a:r>
            <a:r>
              <a:rPr lang="zh-TW" altLang="en-US" dirty="0">
                <a:latin typeface="+mn-ea"/>
                <a:ea typeface="+mn-ea"/>
              </a:rPr>
              <a:t>為首要考慮；</a:t>
            </a:r>
            <a:endParaRPr lang="en-US" altLang="zh-TW" dirty="0">
              <a:latin typeface="+mn-ea"/>
              <a:ea typeface="+mn-ea"/>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latin typeface="+mn-ea"/>
                <a:ea typeface="+mn-ea"/>
              </a:rPr>
              <a:t>不求回報，只著眼於</a:t>
            </a:r>
            <a:r>
              <a:rPr lang="zh-TW" altLang="en-US" dirty="0">
                <a:solidFill>
                  <a:schemeClr val="tx1"/>
                </a:solidFill>
                <a:latin typeface="+mn-ea"/>
                <a:ea typeface="+mn-ea"/>
              </a:rPr>
              <a:t>關懷有需要的人，讓他們感受到人間有愛；</a:t>
            </a:r>
            <a:endParaRPr lang="en-US" altLang="zh-TW" dirty="0">
              <a:latin typeface="+mn-ea"/>
              <a:ea typeface="+mn-ea"/>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latin typeface="+mn-ea"/>
                <a:ea typeface="+mn-ea"/>
              </a:rPr>
              <a:t>在自己崗位及能力範圍內，歇盡所能幫助和照顧有需要的人。</a:t>
            </a:r>
            <a:endParaRPr lang="en-US" altLang="zh-TW" dirty="0">
              <a:latin typeface="+mn-ea"/>
              <a:ea typeface="+mn-ea"/>
            </a:endParaRPr>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10</a:t>
            </a:fld>
            <a:endParaRPr lang="zh-HK" altLang="en-US"/>
          </a:p>
        </p:txBody>
      </p:sp>
    </p:spTree>
    <p:extLst>
      <p:ext uri="{BB962C8B-B14F-4D97-AF65-F5344CB8AC3E}">
        <p14:creationId xmlns:p14="http://schemas.microsoft.com/office/powerpoint/2010/main" val="119954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討論活動</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可行答案：</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他沒有把別人捐贈給他的一千個口罩囤積在家，或趁口罩短缺時進行炒賣來賺取金錢，反之他把這些口罩轉送給更需要口罩的長者和露宿者，讓他們得到幫助的同時，也感受到別人的關懷和愛心。</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HK"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11</a:t>
            </a:fld>
            <a:endParaRPr lang="zh-HK" altLang="en-US"/>
          </a:p>
        </p:txBody>
      </p:sp>
    </p:spTree>
    <p:extLst>
      <p:ext uri="{BB962C8B-B14F-4D97-AF65-F5344CB8AC3E}">
        <p14:creationId xmlns:p14="http://schemas.microsoft.com/office/powerpoint/2010/main" val="119954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工作紙：共同福祉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mn-ea"/>
              <a:ea typeface="+mn-ea"/>
            </a:endParaRPr>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12</a:t>
            </a:fld>
            <a:endParaRPr lang="zh-HK" altLang="en-US"/>
          </a:p>
        </p:txBody>
      </p:sp>
    </p:spTree>
    <p:extLst>
      <p:ext uri="{BB962C8B-B14F-4D97-AF65-F5344CB8AC3E}">
        <p14:creationId xmlns:p14="http://schemas.microsoft.com/office/powerpoint/2010/main" val="92214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工作紙：多元共融</a:t>
            </a:r>
            <a:r>
              <a:rPr lang="en-US" altLang="zh-TW" dirty="0"/>
              <a:t>(</a:t>
            </a:r>
            <a:r>
              <a:rPr lang="zh-TW" altLang="en-US" dirty="0"/>
              <a:t>二</a:t>
            </a:r>
            <a:r>
              <a:rPr lang="en-US" altLang="zh-TW" dirty="0"/>
              <a:t>)</a:t>
            </a:r>
            <a:endParaRPr lang="zh-HK" altLang="en-US" dirty="0"/>
          </a:p>
          <a:p>
            <a:endParaRPr lang="zh-HK" altLang="en-US" dirty="0"/>
          </a:p>
        </p:txBody>
      </p:sp>
      <p:sp>
        <p:nvSpPr>
          <p:cNvPr id="4" name="投影片編號版面配置區 3"/>
          <p:cNvSpPr>
            <a:spLocks noGrp="1"/>
          </p:cNvSpPr>
          <p:nvPr>
            <p:ph type="sldNum" sz="quarter" idx="10"/>
          </p:nvPr>
        </p:nvSpPr>
        <p:spPr/>
        <p:txBody>
          <a:bodyPr/>
          <a:lstStyle/>
          <a:p>
            <a:fld id="{E26669EE-D71C-44D9-AA33-A2343380E283}" type="slidenum">
              <a:rPr lang="zh-HK" altLang="en-US" smtClean="0"/>
              <a:t>13</a:t>
            </a:fld>
            <a:endParaRPr lang="zh-HK" altLang="en-US"/>
          </a:p>
        </p:txBody>
      </p:sp>
    </p:spTree>
    <p:extLst>
      <p:ext uri="{BB962C8B-B14F-4D97-AF65-F5344CB8AC3E}">
        <p14:creationId xmlns:p14="http://schemas.microsoft.com/office/powerpoint/2010/main" val="694500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9669" y="1828800"/>
            <a:ext cx="3073631" cy="3177380"/>
          </a:xfrm>
        </p:spPr>
        <p:txBody>
          <a:bodyPr rtlCol="0" anchor="b">
            <a:normAutofit/>
          </a:bodyPr>
          <a:lstStyle>
            <a:lvl1pPr algn="l">
              <a:lnSpc>
                <a:spcPct val="80000"/>
              </a:lnSpc>
              <a:defRPr sz="5400">
                <a:solidFill>
                  <a:schemeClr val="accent1"/>
                </a:solidFill>
                <a:latin typeface="Microsoft JhengHei UI" panose="020B0604030504040204" pitchFamily="34" charset="-120"/>
                <a:ea typeface="Microsoft JhengHei UI" panose="020B0604030504040204" pitchFamily="34" charset="-120"/>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469669" y="5181600"/>
            <a:ext cx="3073631" cy="685800"/>
          </a:xfrm>
        </p:spPr>
        <p:txBody>
          <a:bodyPr rtlCol="0">
            <a:normAutofit/>
          </a:bodyPr>
          <a:lstStyle>
            <a:lvl1pPr marL="0" indent="0" algn="l">
              <a:buNone/>
              <a:defRPr sz="2000" cap="all" baseline="0">
                <a:solidFill>
                  <a:schemeClr val="tx1">
                    <a:lumMod val="50000"/>
                    <a:lumOff val="50000"/>
                  </a:schemeClr>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a:t>按一下以編輯母片副標題樣式</a:t>
            </a:r>
            <a:endParaRPr lang="zh-TW" altLang="en-US" dirty="0"/>
          </a:p>
        </p:txBody>
      </p:sp>
      <p:pic>
        <p:nvPicPr>
          <p:cNvPr id="7" name="圖片 6" descr="心電圖線"/>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1516" y="-1"/>
            <a:ext cx="5250103"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頁尾預留位置 4"/>
          <p:cNvSpPr>
            <a:spLocks noGrp="1"/>
          </p:cNvSpPr>
          <p:nvPr>
            <p:ph type="ftr" sz="quarter" idx="11"/>
          </p:nvPr>
        </p:nvSpPr>
        <p:spPr/>
        <p:txBody>
          <a:bodyPr rtlCol="0"/>
          <a:lstStyle/>
          <a:p>
            <a:endParaRPr lang="zh-HK" altLang="en-US"/>
          </a:p>
        </p:txBody>
      </p:sp>
      <p:sp>
        <p:nvSpPr>
          <p:cNvPr id="4" name="日期預留位置 3"/>
          <p:cNvSpPr>
            <a:spLocks noGrp="1"/>
          </p:cNvSpPr>
          <p:nvPr>
            <p:ph type="dt" sz="half" idx="10"/>
          </p:nvPr>
        </p:nvSpPr>
        <p:spPr/>
        <p:txBody>
          <a:bodyPr rtlCol="0"/>
          <a:lstStyle>
            <a:lvl1pPr>
              <a:defRPr/>
            </a:lvl1pPr>
          </a:lstStyle>
          <a:p>
            <a:fld id="{BDD6EFF8-3EA4-4282-BDCF-B2618FCF8C8E}" type="datetimeFigureOut">
              <a:rPr lang="zh-HK" altLang="en-US" smtClean="0"/>
              <a:t>27/4/2020</a:t>
            </a:fld>
            <a:endParaRPr lang="zh-HK" altLang="en-US"/>
          </a:p>
        </p:txBody>
      </p:sp>
      <p:sp>
        <p:nvSpPr>
          <p:cNvPr id="6" name="投影片編號預留位置 5"/>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矩形 6" descr="矩形"/>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直排標題 1"/>
          <p:cNvSpPr>
            <a:spLocks noGrp="1"/>
          </p:cNvSpPr>
          <p:nvPr>
            <p:ph type="title" orient="vert"/>
          </p:nvPr>
        </p:nvSpPr>
        <p:spPr>
          <a:xfrm>
            <a:off x="7543800" y="457201"/>
            <a:ext cx="1543051" cy="5943600"/>
          </a:xfrm>
        </p:spPr>
        <p:txBody>
          <a:bodyPr vert="eaVert"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a:xfrm>
            <a:off x="457200" y="457201"/>
            <a:ext cx="6800850" cy="5943599"/>
          </a:xfrm>
        </p:spPr>
        <p:txBody>
          <a:bodyPr vert="eaVert"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HK" altLang="en-US"/>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BDD6EFF8-3EA4-4282-BDCF-B2618FCF8C8E}" type="datetimeFigureOut">
              <a:rPr lang="zh-HK" altLang="en-US" smtClean="0"/>
              <a:t>27/4/2020</a:t>
            </a:fld>
            <a:endParaRPr lang="zh-HK" altLang="en-US"/>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p:txBody>
          <a:bodyPr rtlCol="0"/>
          <a:lstStyle>
            <a:lvl5pPr>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頁尾預留位置 4"/>
          <p:cNvSpPr>
            <a:spLocks noGrp="1"/>
          </p:cNvSpPr>
          <p:nvPr>
            <p:ph type="ftr" sz="quarter" idx="11"/>
          </p:nvPr>
        </p:nvSpPr>
        <p:spPr/>
        <p:txBody>
          <a:bodyPr rtlCol="0"/>
          <a:lstStyle/>
          <a:p>
            <a:endParaRPr lang="zh-HK" altLang="en-US"/>
          </a:p>
        </p:txBody>
      </p:sp>
      <p:sp>
        <p:nvSpPr>
          <p:cNvPr id="4" name="日期預留位置 3"/>
          <p:cNvSpPr>
            <a:spLocks noGrp="1"/>
          </p:cNvSpPr>
          <p:nvPr>
            <p:ph type="dt" sz="half" idx="10"/>
          </p:nvPr>
        </p:nvSpPr>
        <p:spPr/>
        <p:txBody>
          <a:bodyPr rtlCol="0"/>
          <a:lstStyle>
            <a:lvl1pPr>
              <a:defRPr/>
            </a:lvl1pPr>
          </a:lstStyle>
          <a:p>
            <a:fld id="{BDD6EFF8-3EA4-4282-BDCF-B2618FCF8C8E}" type="datetimeFigureOut">
              <a:rPr lang="zh-HK" altLang="en-US" smtClean="0"/>
              <a:t>27/4/2020</a:t>
            </a:fld>
            <a:endParaRPr lang="zh-HK" altLang="en-US"/>
          </a:p>
        </p:txBody>
      </p:sp>
      <p:sp>
        <p:nvSpPr>
          <p:cNvPr id="6" name="投影片編號預留位置 5"/>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章節標題">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矩形 6" descr="矩形"/>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hasCustomPrompt="1"/>
          </p:nvPr>
        </p:nvSpPr>
        <p:spPr>
          <a:xfrm>
            <a:off x="800100" y="1828800"/>
            <a:ext cx="5829300" cy="3177380"/>
          </a:xfrm>
        </p:spPr>
        <p:txBody>
          <a:bodyPr rtlCol="0" anchor="b">
            <a:normAutofit/>
          </a:bodyPr>
          <a:lstStyle>
            <a:lvl1pPr>
              <a:lnSpc>
                <a:spcPct val="80000"/>
              </a:lnSpc>
              <a:defRPr sz="5400">
                <a:latin typeface="Microsoft JhengHei UI" panose="020B0604030504040204" pitchFamily="34" charset="-120"/>
                <a:ea typeface="Microsoft JhengHei UI" panose="020B0604030504040204" pitchFamily="34" charset="-120"/>
              </a:defRPr>
            </a:lvl1pPr>
          </a:lstStyle>
          <a:p>
            <a:pPr rtl="0"/>
            <a:r>
              <a:rPr lang="zh-TW" altLang="en-US" dirty="0"/>
              <a:t>按一下以編輯母片標題</a:t>
            </a:r>
            <a:br>
              <a:rPr lang="en-US" altLang="zh-TW" dirty="0"/>
            </a:br>
            <a:r>
              <a:rPr lang="zh-TW" altLang="en-US" dirty="0"/>
              <a:t>樣式</a:t>
            </a:r>
          </a:p>
        </p:txBody>
      </p:sp>
      <p:sp>
        <p:nvSpPr>
          <p:cNvPr id="3" name="文字預留位置 2"/>
          <p:cNvSpPr>
            <a:spLocks noGrp="1"/>
          </p:cNvSpPr>
          <p:nvPr>
            <p:ph type="body" idx="1"/>
          </p:nvPr>
        </p:nvSpPr>
        <p:spPr>
          <a:xfrm>
            <a:off x="800100" y="5181600"/>
            <a:ext cx="5829300" cy="685800"/>
          </a:xfrm>
        </p:spPr>
        <p:txBody>
          <a:bodyPr rtlCol="0">
            <a:normAutofit/>
          </a:bodyPr>
          <a:lstStyle>
            <a:lvl1pPr marL="0" indent="0">
              <a:buNone/>
              <a:defRPr sz="2000" cap="all" baseline="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zh-TW" altLang="en-US"/>
              <a:t>按一下以編輯母片文字樣式</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內容預留位置 2"/>
          <p:cNvSpPr>
            <a:spLocks noGrp="1"/>
          </p:cNvSpPr>
          <p:nvPr>
            <p:ph sz="half" idx="1"/>
          </p:nvPr>
        </p:nvSpPr>
        <p:spPr>
          <a:xfrm>
            <a:off x="800100" y="1825625"/>
            <a:ext cx="360045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內容預留位置 3"/>
          <p:cNvSpPr>
            <a:spLocks noGrp="1"/>
          </p:cNvSpPr>
          <p:nvPr>
            <p:ph sz="half" idx="2"/>
          </p:nvPr>
        </p:nvSpPr>
        <p:spPr>
          <a:xfrm>
            <a:off x="4743450" y="1825625"/>
            <a:ext cx="360045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6" name="頁尾預留位置 5"/>
          <p:cNvSpPr>
            <a:spLocks noGrp="1"/>
          </p:cNvSpPr>
          <p:nvPr>
            <p:ph type="ftr" sz="quarter" idx="11"/>
          </p:nvPr>
        </p:nvSpPr>
        <p:spPr/>
        <p:txBody>
          <a:bodyPr rtlCol="0"/>
          <a:lstStyle/>
          <a:p>
            <a:endParaRPr lang="zh-HK" altLang="en-US"/>
          </a:p>
        </p:txBody>
      </p:sp>
      <p:sp>
        <p:nvSpPr>
          <p:cNvPr id="5" name="日期預留位置 4"/>
          <p:cNvSpPr>
            <a:spLocks noGrp="1"/>
          </p:cNvSpPr>
          <p:nvPr>
            <p:ph type="dt" sz="half" idx="10"/>
          </p:nvPr>
        </p:nvSpPr>
        <p:spPr/>
        <p:txBody>
          <a:bodyPr rtlCol="0"/>
          <a:lstStyle>
            <a:lvl1pPr>
              <a:defRPr/>
            </a:lvl1pPr>
          </a:lstStyle>
          <a:p>
            <a:fld id="{BDD6EFF8-3EA4-4282-BDCF-B2618FCF8C8E}" type="datetimeFigureOut">
              <a:rPr lang="zh-HK" altLang="en-US" smtClean="0"/>
              <a:t>27/4/2020</a:t>
            </a:fld>
            <a:endParaRPr lang="zh-HK" altLang="en-US"/>
          </a:p>
        </p:txBody>
      </p:sp>
      <p:sp>
        <p:nvSpPr>
          <p:cNvPr id="7" name="投影片編號預留位置 6"/>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800100" y="1828799"/>
            <a:ext cx="360045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p:cNvSpPr>
            <a:spLocks noGrp="1"/>
          </p:cNvSpPr>
          <p:nvPr>
            <p:ph sz="half" idx="2"/>
          </p:nvPr>
        </p:nvSpPr>
        <p:spPr>
          <a:xfrm>
            <a:off x="800100" y="2590800"/>
            <a:ext cx="360045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文字預留位置 4"/>
          <p:cNvSpPr>
            <a:spLocks noGrp="1"/>
          </p:cNvSpPr>
          <p:nvPr>
            <p:ph type="body" sz="quarter" idx="3"/>
          </p:nvPr>
        </p:nvSpPr>
        <p:spPr>
          <a:xfrm>
            <a:off x="4743450" y="1828799"/>
            <a:ext cx="360045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p:cNvSpPr>
            <a:spLocks noGrp="1"/>
          </p:cNvSpPr>
          <p:nvPr>
            <p:ph sz="quarter" idx="4"/>
          </p:nvPr>
        </p:nvSpPr>
        <p:spPr>
          <a:xfrm>
            <a:off x="4743450" y="2590800"/>
            <a:ext cx="360045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8" name="頁尾預留位置 7"/>
          <p:cNvSpPr>
            <a:spLocks noGrp="1"/>
          </p:cNvSpPr>
          <p:nvPr>
            <p:ph type="ftr" sz="quarter" idx="11"/>
          </p:nvPr>
        </p:nvSpPr>
        <p:spPr/>
        <p:txBody>
          <a:bodyPr rtlCol="0"/>
          <a:lstStyle/>
          <a:p>
            <a:endParaRPr lang="zh-HK" altLang="en-US"/>
          </a:p>
        </p:txBody>
      </p:sp>
      <p:sp>
        <p:nvSpPr>
          <p:cNvPr id="7" name="日期預留位置 6"/>
          <p:cNvSpPr>
            <a:spLocks noGrp="1"/>
          </p:cNvSpPr>
          <p:nvPr>
            <p:ph type="dt" sz="half" idx="10"/>
          </p:nvPr>
        </p:nvSpPr>
        <p:spPr/>
        <p:txBody>
          <a:bodyPr rtlCol="0"/>
          <a:lstStyle>
            <a:lvl1pPr>
              <a:defRPr/>
            </a:lvl1pPr>
          </a:lstStyle>
          <a:p>
            <a:fld id="{BDD6EFF8-3EA4-4282-BDCF-B2618FCF8C8E}" type="datetimeFigureOut">
              <a:rPr lang="zh-HK" altLang="en-US" smtClean="0"/>
              <a:t>27/4/2020</a:t>
            </a:fld>
            <a:endParaRPr lang="zh-HK" altLang="en-US"/>
          </a:p>
        </p:txBody>
      </p:sp>
      <p:sp>
        <p:nvSpPr>
          <p:cNvPr id="9" name="投影片編號預留位置 8"/>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4" name="頁尾預留位置 3"/>
          <p:cNvSpPr>
            <a:spLocks noGrp="1"/>
          </p:cNvSpPr>
          <p:nvPr>
            <p:ph type="ftr" sz="quarter" idx="11"/>
          </p:nvPr>
        </p:nvSpPr>
        <p:spPr/>
        <p:txBody>
          <a:bodyPr rtlCol="0"/>
          <a:lstStyle/>
          <a:p>
            <a:endParaRPr lang="zh-HK" altLang="en-US"/>
          </a:p>
        </p:txBody>
      </p:sp>
      <p:sp>
        <p:nvSpPr>
          <p:cNvPr id="3" name="日期預留位置 2"/>
          <p:cNvSpPr>
            <a:spLocks noGrp="1"/>
          </p:cNvSpPr>
          <p:nvPr>
            <p:ph type="dt" sz="half" idx="10"/>
          </p:nvPr>
        </p:nvSpPr>
        <p:spPr/>
        <p:txBody>
          <a:bodyPr rtlCol="0"/>
          <a:lstStyle>
            <a:lvl1pPr>
              <a:defRPr/>
            </a:lvl1pPr>
          </a:lstStyle>
          <a:p>
            <a:fld id="{BDD6EFF8-3EA4-4282-BDCF-B2618FCF8C8E}" type="datetimeFigureOut">
              <a:rPr lang="zh-HK" altLang="en-US" smtClean="0"/>
              <a:t>27/4/2020</a:t>
            </a:fld>
            <a:endParaRPr lang="zh-HK" altLang="en-US"/>
          </a:p>
        </p:txBody>
      </p:sp>
      <p:sp>
        <p:nvSpPr>
          <p:cNvPr id="5" name="投影片編號預留位置 4"/>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endParaRPr lang="zh-HK" altLang="en-US"/>
          </a:p>
        </p:txBody>
      </p:sp>
      <p:sp>
        <p:nvSpPr>
          <p:cNvPr id="2" name="日期預留位置 1"/>
          <p:cNvSpPr>
            <a:spLocks noGrp="1"/>
          </p:cNvSpPr>
          <p:nvPr>
            <p:ph type="dt" sz="half" idx="10"/>
          </p:nvPr>
        </p:nvSpPr>
        <p:spPr/>
        <p:txBody>
          <a:bodyPr rtlCol="0"/>
          <a:lstStyle>
            <a:lvl1pPr>
              <a:defRPr/>
            </a:lvl1pPr>
          </a:lstStyle>
          <a:p>
            <a:fld id="{BDD6EFF8-3EA4-4282-BDCF-B2618FCF8C8E}" type="datetimeFigureOut">
              <a:rPr lang="zh-HK" altLang="en-US" smtClean="0"/>
              <a:t>27/4/2020</a:t>
            </a:fld>
            <a:endParaRPr lang="zh-HK" altLang="en-US"/>
          </a:p>
        </p:txBody>
      </p:sp>
      <p:sp>
        <p:nvSpPr>
          <p:cNvPr id="4" name="投影片編號預留位置 3"/>
          <p:cNvSpPr>
            <a:spLocks noGrp="1"/>
          </p:cNvSpPr>
          <p:nvPr>
            <p:ph type="sldNum" sz="quarter" idx="12"/>
          </p:nvPr>
        </p:nvSpPr>
        <p:spPr/>
        <p:txBody>
          <a:bodyPr rtlCol="0"/>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descr="矩形"/>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9" name="矩形 8" descr="矩形"/>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5724525" y="3200400"/>
            <a:ext cx="2949178" cy="1752600"/>
          </a:xfrm>
        </p:spPr>
        <p:txBody>
          <a:bodyPr rtlCol="0" anchor="b">
            <a:normAutofit/>
          </a:bodyPr>
          <a:lstStyle>
            <a:lvl1pPr>
              <a:defRPr sz="36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a:xfrm>
            <a:off x="457200" y="457201"/>
            <a:ext cx="4457700" cy="5943600"/>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文字預留位置 3"/>
          <p:cNvSpPr>
            <a:spLocks noGrp="1"/>
          </p:cNvSpPr>
          <p:nvPr>
            <p:ph type="body" sz="half" idx="2"/>
          </p:nvPr>
        </p:nvSpPr>
        <p:spPr>
          <a:xfrm>
            <a:off x="5724525" y="5029200"/>
            <a:ext cx="2949178" cy="1371600"/>
          </a:xfrm>
        </p:spPr>
        <p:txBody>
          <a:bodyPr rtlCol="0">
            <a:normAutofit/>
          </a:bodyPr>
          <a:lstStyle>
            <a:lvl1pPr marL="0" indent="0">
              <a:buNone/>
              <a:defRPr sz="160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descr="矩形"/>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9" name="矩形 8" descr="矩形"/>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5726430" y="3200400"/>
            <a:ext cx="2949178" cy="1752600"/>
          </a:xfrm>
        </p:spPr>
        <p:txBody>
          <a:bodyPr rtlCol="0" anchor="b">
            <a:normAutofit/>
          </a:bodyPr>
          <a:lstStyle>
            <a:lvl1pPr>
              <a:defRPr sz="36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圖片預留位置 2" descr="要新增影像的空白預留位置。按一下預留位置，然後選取您想要新增的影像。"/>
          <p:cNvSpPr>
            <a:spLocks noGrp="1"/>
          </p:cNvSpPr>
          <p:nvPr>
            <p:ph type="pic" idx="1"/>
          </p:nvPr>
        </p:nvSpPr>
        <p:spPr>
          <a:xfrm>
            <a:off x="1" y="1"/>
            <a:ext cx="5256608" cy="6857999"/>
          </a:xfrm>
        </p:spPr>
        <p:txBody>
          <a:bodyPr tIns="457200" rtlCol="0">
            <a:normAutofit/>
          </a:bodyPr>
          <a:lstStyle>
            <a:lvl1pPr marL="0" indent="0" algn="ctr">
              <a:buNone/>
              <a:defRPr sz="2400">
                <a:latin typeface="Microsoft JhengHei UI" panose="020B0604030504040204" pitchFamily="34" charset="-120"/>
                <a:ea typeface="Microsoft JhengHei UI" panose="020B0604030504040204"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endParaRPr lang="zh-TW" altLang="en-US" noProof="0" dirty="0"/>
          </a:p>
        </p:txBody>
      </p:sp>
      <p:sp>
        <p:nvSpPr>
          <p:cNvPr id="4" name="文字預留位置 3"/>
          <p:cNvSpPr>
            <a:spLocks noGrp="1"/>
          </p:cNvSpPr>
          <p:nvPr>
            <p:ph type="body" sz="half" idx="2"/>
          </p:nvPr>
        </p:nvSpPr>
        <p:spPr>
          <a:xfrm>
            <a:off x="5726430" y="5029200"/>
            <a:ext cx="2949178" cy="1374648"/>
          </a:xfrm>
        </p:spPr>
        <p:txBody>
          <a:bodyPr rtlCol="0"/>
          <a:lstStyle>
            <a:lvl1pPr marL="0" indent="0">
              <a:buNone/>
              <a:defRPr sz="160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紅色橫條" descr="紅色橫條"/>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預留位置 1"/>
          <p:cNvSpPr>
            <a:spLocks noGrp="1"/>
          </p:cNvSpPr>
          <p:nvPr>
            <p:ph type="title"/>
          </p:nvPr>
        </p:nvSpPr>
        <p:spPr>
          <a:xfrm>
            <a:off x="800100" y="99221"/>
            <a:ext cx="7543800" cy="1325563"/>
          </a:xfrm>
          <a:prstGeom prst="rect">
            <a:avLst/>
          </a:prstGeom>
        </p:spPr>
        <p:txBody>
          <a:bodyPr vert="horz" lIns="91440" tIns="45720" rIns="91440" bIns="45720" rtlCol="0" anchor="ctr">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43000" y="1828800"/>
            <a:ext cx="6858000" cy="4572001"/>
          </a:xfrm>
          <a:prstGeom prst="rect">
            <a:avLst/>
          </a:prstGeom>
        </p:spPr>
        <p:txBody>
          <a:bodyPr vert="horz" lIns="91440" tIns="45720" rIns="9144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5" name="頁尾預留位置 4"/>
          <p:cNvSpPr>
            <a:spLocks noGrp="1"/>
          </p:cNvSpPr>
          <p:nvPr>
            <p:ph type="ftr" sz="quarter" idx="3"/>
          </p:nvPr>
        </p:nvSpPr>
        <p:spPr>
          <a:xfrm>
            <a:off x="800100" y="6481761"/>
            <a:ext cx="5886450" cy="239715"/>
          </a:xfrm>
          <a:prstGeom prst="rect">
            <a:avLst/>
          </a:prstGeom>
        </p:spPr>
        <p:txBody>
          <a:bodyPr vert="horz" lIns="91440" tIns="45720" rIns="91440" bIns="45720" rtlCol="0" anchor="ctr"/>
          <a:lstStyle>
            <a:lvl1pPr algn="l">
              <a:defRPr sz="1100">
                <a:solidFill>
                  <a:schemeClr val="tx1"/>
                </a:solidFill>
                <a:latin typeface="Microsoft JhengHei UI" panose="020B0604030504040204" pitchFamily="34" charset="-120"/>
                <a:ea typeface="Microsoft JhengHei UI" panose="020B0604030504040204" pitchFamily="34" charset="-120"/>
              </a:defRPr>
            </a:lvl1pPr>
          </a:lstStyle>
          <a:p>
            <a:endParaRPr lang="zh-HK" altLang="en-US"/>
          </a:p>
        </p:txBody>
      </p:sp>
      <p:sp>
        <p:nvSpPr>
          <p:cNvPr id="4" name="日期預留位置 3"/>
          <p:cNvSpPr>
            <a:spLocks noGrp="1"/>
          </p:cNvSpPr>
          <p:nvPr>
            <p:ph type="dt" sz="half" idx="2"/>
          </p:nvPr>
        </p:nvSpPr>
        <p:spPr>
          <a:xfrm>
            <a:off x="6800850" y="6465886"/>
            <a:ext cx="800100" cy="239715"/>
          </a:xfrm>
          <a:prstGeom prst="rect">
            <a:avLst/>
          </a:prstGeom>
        </p:spPr>
        <p:txBody>
          <a:bodyPr vert="horz" lIns="91440" tIns="45720" rIns="91440" bIns="45720" rtlCol="0" anchor="ctr"/>
          <a:lstStyle>
            <a:lvl1pPr algn="r">
              <a:defRPr sz="1100">
                <a:solidFill>
                  <a:schemeClr val="tx1"/>
                </a:solidFill>
                <a:latin typeface="Microsoft JhengHei UI" panose="020B0604030504040204" pitchFamily="34" charset="-120"/>
                <a:ea typeface="Microsoft JhengHei UI" panose="020B0604030504040204" pitchFamily="34" charset="-120"/>
              </a:defRPr>
            </a:lvl1pPr>
          </a:lstStyle>
          <a:p>
            <a:fld id="{BDD6EFF8-3EA4-4282-BDCF-B2618FCF8C8E}" type="datetimeFigureOut">
              <a:rPr lang="zh-HK" altLang="en-US" smtClean="0"/>
              <a:t>27/4/2020</a:t>
            </a:fld>
            <a:endParaRPr lang="zh-HK" altLang="en-US"/>
          </a:p>
        </p:txBody>
      </p:sp>
      <p:sp>
        <p:nvSpPr>
          <p:cNvPr id="6" name="投影片編號預留位置 5"/>
          <p:cNvSpPr>
            <a:spLocks noGrp="1"/>
          </p:cNvSpPr>
          <p:nvPr>
            <p:ph type="sldNum" sz="quarter" idx="4"/>
          </p:nvPr>
        </p:nvSpPr>
        <p:spPr>
          <a:xfrm>
            <a:off x="7715250" y="6481761"/>
            <a:ext cx="628650" cy="239715"/>
          </a:xfrm>
          <a:prstGeom prst="rect">
            <a:avLst/>
          </a:prstGeom>
        </p:spPr>
        <p:txBody>
          <a:bodyPr vert="horz" lIns="91440" tIns="45720" rIns="91440" bIns="45720" rtlCol="0" anchor="ctr"/>
          <a:lstStyle>
            <a:lvl1pPr algn="r">
              <a:defRPr sz="1100">
                <a:solidFill>
                  <a:schemeClr val="tx1"/>
                </a:solidFill>
                <a:latin typeface="Microsoft JhengHei UI" panose="020B0604030504040204" pitchFamily="34" charset="-120"/>
                <a:ea typeface="Microsoft JhengHei UI" panose="020B0604030504040204" pitchFamily="34" charset="-120"/>
              </a:defRPr>
            </a:lvl1pPr>
          </a:lstStyle>
          <a:p>
            <a:fld id="{2F1195AC-4C41-4EA9-B2B7-0664E1C19709}" type="slidenum">
              <a:rPr lang="zh-HK" altLang="en-US" smtClean="0"/>
              <a:t>‹#›</a:t>
            </a:fld>
            <a:endParaRPr lang="zh-HK" alt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aticon.com/free-icon/mask_1995908?term=face%20masks&amp;page=1&amp;position=25"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d.gov.hk/chi/tvapi/19_ms285.html"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9mOpxp3Ly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hp.gov.hk/tc/features/102465.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info.gov.hk/gia/general/ctoday.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ho.int/zh/dg/speeches/detail/who-director-general-s-opening-remarks-at-the-media-briefing-on-covid-19---11-march-2020" TargetMode="External"/><Relationship Id="rId7" Type="http://schemas.openxmlformats.org/officeDocument/2006/relationships/hyperlink" Target="https://www.news.gov.hk/chi/2020/04/20200420/20200420_175816_569.html?type=category&amp;name=covid1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news.gov.hk/chi/2020/02/20200227/20200227_220219_499.html?type=category&amp;name=wuhan&amp;tl=t" TargetMode="External"/><Relationship Id="rId5" Type="http://schemas.openxmlformats.org/officeDocument/2006/relationships/hyperlink" Target="https://www.pcpd.org.hk/tc_chi/media/media_statements/press_20200211.html" TargetMode="External"/><Relationship Id="rId4" Type="http://schemas.openxmlformats.org/officeDocument/2006/relationships/hyperlink" Target="https://www.who.int/countries/zh/"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ews.gov.hk/chi/2020/04/20200420/20200420_200035_443.html?type=category&amp;name=covid19&amp;tl=t" TargetMode="External"/><Relationship Id="rId7" Type="http://schemas.openxmlformats.org/officeDocument/2006/relationships/hyperlink" Target="https://www.coronavirus.gov.hk/chi/covid19.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oronavirus.gov.hk/chi/inbound-travel.html" TargetMode="External"/><Relationship Id="rId5" Type="http://schemas.openxmlformats.org/officeDocument/2006/relationships/hyperlink" Target="https://www.news.gov.hk/chi/2020/02/20200203/20200203_150504_450.html" TargetMode="External"/><Relationship Id="rId4" Type="http://schemas.openxmlformats.org/officeDocument/2006/relationships/hyperlink" Target="https://www.news.gov.hk/chi/2020/02/20200202/20200202_120031_549.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hp.gov.hk/files/pdf/statistics_of_the_cases_novel_coronavirus_infection_tc.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coronavirus.gov.hk/chi/social_distancing-faq.html" TargetMode="External"/><Relationship Id="rId5" Type="http://schemas.openxmlformats.org/officeDocument/2006/relationships/hyperlink" Target="https://www.coronavirus.gov.hk/chi/social_distancing.html" TargetMode="External"/><Relationship Id="rId4" Type="http://schemas.openxmlformats.org/officeDocument/2006/relationships/hyperlink" Target="https://www.coronavirus.gov.hk/chi/anti-epidemic-fund.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fo.gov.hk/gia/general/202001/23/P2020012300847.htm" TargetMode="External"/><Relationship Id="rId7" Type="http://schemas.openxmlformats.org/officeDocument/2006/relationships/hyperlink" Target="https://twitter.com/hkpoliceforce/status/122463179713418854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hp.gov.hk/tc/features/102465.html" TargetMode="External"/><Relationship Id="rId5" Type="http://schemas.openxmlformats.org/officeDocument/2006/relationships/hyperlink" Target="https://www.info.gov.hk/gia/general/202002/05/P2020020400730.htm" TargetMode="External"/><Relationship Id="rId4" Type="http://schemas.openxmlformats.org/officeDocument/2006/relationships/hyperlink" Target="https://www.info.gov.hk/gia/general/202002/23/P2020022300357.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oronavirus.gov.hk/chi/"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www.who.int/zh/emergencies/diseases/novel-coronavirus-2019" TargetMode="External"/><Relationship Id="rId4" Type="http://schemas.openxmlformats.org/officeDocument/2006/relationships/hyperlink" Target="https://www.chp.gov.hk/tc/healthtopics/content/24/102466.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basiclaw.gov.hk/tc/basiclawtext/index.html" TargetMode="External"/><Relationship Id="rId7" Type="http://schemas.openxmlformats.org/officeDocument/2006/relationships/hyperlink" Target="https://www.un.org/zh/documents/treaty/files/A-RES-2200-XXI.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un.org/zh/sections/about-un/funds-programmes-specialized-agencies-and-others/index.html" TargetMode="External"/><Relationship Id="rId5" Type="http://schemas.openxmlformats.org/officeDocument/2006/relationships/hyperlink" Target="https://www.elegislation.gov.hk/hk/cap383" TargetMode="External"/><Relationship Id="rId4" Type="http://schemas.openxmlformats.org/officeDocument/2006/relationships/hyperlink" Target="https://www.elegislation.gov.hk/hk/cap228!zh-Hant-H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coronavirus.gov.hk/chi/index.html"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coronavirus.gov.hk/chi/index.html"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b">
            <a:noAutofit/>
          </a:bodyPr>
          <a:lstStyle/>
          <a:p>
            <a:pPr algn="ctr">
              <a:lnSpc>
                <a:spcPct val="150000"/>
              </a:lnSpc>
            </a:pPr>
            <a:r>
              <a:rPr lang="zh-TW" altLang="en-US" b="1" dirty="0"/>
              <a:t>共同福祉</a:t>
            </a:r>
            <a:br>
              <a:rPr lang="en-US" altLang="zh-TW" b="1" dirty="0"/>
            </a:br>
            <a:r>
              <a:rPr lang="zh-TW" altLang="en-US" b="1" dirty="0"/>
              <a:t>關愛</a:t>
            </a:r>
            <a:br>
              <a:rPr lang="en-US" altLang="zh-TW" b="1" dirty="0"/>
            </a:br>
            <a:r>
              <a:rPr lang="zh-TW" altLang="en-US" b="1" dirty="0"/>
              <a:t>多元共融</a:t>
            </a:r>
            <a:br>
              <a:rPr lang="en-US" altLang="zh-TW" b="1" dirty="0"/>
            </a:br>
            <a:r>
              <a:rPr lang="zh-TW" altLang="en-US" b="1" dirty="0"/>
              <a:t>互助</a:t>
            </a:r>
            <a:br>
              <a:rPr lang="en-US" altLang="zh-TW" b="1" dirty="0"/>
            </a:br>
            <a:r>
              <a:rPr lang="zh-TW" altLang="en-US" b="1" dirty="0"/>
              <a:t>權利和義務</a:t>
            </a:r>
            <a:endParaRPr lang="zh-HK" altLang="en-US" b="1" dirty="0"/>
          </a:p>
        </p:txBody>
      </p:sp>
      <p:sp>
        <p:nvSpPr>
          <p:cNvPr id="5" name="副標題 4"/>
          <p:cNvSpPr>
            <a:spLocks noGrp="1"/>
          </p:cNvSpPr>
          <p:nvPr>
            <p:ph idx="1"/>
          </p:nvPr>
        </p:nvSpPr>
        <p:spPr/>
        <p:txBody>
          <a:bodyPr>
            <a:noAutofit/>
          </a:bodyPr>
          <a:lstStyle/>
          <a:p>
            <a:pPr marL="0" indent="0" algn="ctr">
              <a:lnSpc>
                <a:spcPct val="110000"/>
              </a:lnSpc>
              <a:spcBef>
                <a:spcPts val="0"/>
              </a:spcBef>
              <a:buNone/>
            </a:pPr>
            <a:r>
              <a:rPr lang="zh-TW" altLang="en-US" b="1" cap="all" dirty="0">
                <a:solidFill>
                  <a:schemeClr val="tx1"/>
                </a:solidFill>
              </a:rPr>
              <a:t>生活與社會課程（中一至中三）「全民抗疫」</a:t>
            </a:r>
            <a:endParaRPr lang="en-US" altLang="zh-TW" b="1" cap="all" dirty="0">
              <a:solidFill>
                <a:schemeClr val="tx1"/>
              </a:solidFill>
            </a:endParaRPr>
          </a:p>
          <a:p>
            <a:pPr marL="0" indent="0" algn="ctr">
              <a:lnSpc>
                <a:spcPct val="110000"/>
              </a:lnSpc>
              <a:spcBef>
                <a:spcPts val="0"/>
              </a:spcBef>
              <a:buNone/>
            </a:pPr>
            <a:r>
              <a:rPr lang="zh-TW" altLang="en-US" b="1" cap="all" dirty="0">
                <a:solidFill>
                  <a:schemeClr val="tx1"/>
                </a:solidFill>
              </a:rPr>
              <a:t>學與教資源</a:t>
            </a:r>
            <a:endParaRPr lang="en-US" altLang="zh-TW" b="1" cap="all" dirty="0">
              <a:solidFill>
                <a:schemeClr val="tx1"/>
              </a:solidFill>
            </a:endParaRPr>
          </a:p>
          <a:p>
            <a:pPr marL="0" indent="0" algn="ctr">
              <a:lnSpc>
                <a:spcPct val="110000"/>
              </a:lnSpc>
              <a:spcBef>
                <a:spcPts val="0"/>
              </a:spcBef>
              <a:buNone/>
            </a:pPr>
            <a:endParaRPr lang="en-US" altLang="zh-HK" b="1" cap="all" dirty="0">
              <a:solidFill>
                <a:schemeClr val="tx1">
                  <a:lumMod val="50000"/>
                  <a:lumOff val="50000"/>
                </a:schemeClr>
              </a:solidFill>
            </a:endParaRPr>
          </a:p>
          <a:p>
            <a:pPr marL="0" indent="0" algn="ctr">
              <a:lnSpc>
                <a:spcPct val="110000"/>
              </a:lnSpc>
              <a:spcBef>
                <a:spcPts val="0"/>
              </a:spcBef>
              <a:buNone/>
            </a:pPr>
            <a:endParaRPr lang="en-US" altLang="zh-HK" b="1" cap="all" dirty="0">
              <a:solidFill>
                <a:schemeClr val="tx1">
                  <a:lumMod val="50000"/>
                  <a:lumOff val="50000"/>
                </a:schemeClr>
              </a:solidFill>
            </a:endParaRPr>
          </a:p>
          <a:p>
            <a:pPr marL="0" indent="0" algn="ctr">
              <a:lnSpc>
                <a:spcPct val="150000"/>
              </a:lnSpc>
              <a:spcBef>
                <a:spcPct val="0"/>
              </a:spcBef>
              <a:buNone/>
            </a:pPr>
            <a:r>
              <a:rPr lang="zh-TW" altLang="en-US" sz="4800" b="1" dirty="0">
                <a:solidFill>
                  <a:schemeClr val="accent1"/>
                </a:solidFill>
                <a:cs typeface="+mj-cs"/>
              </a:rPr>
              <a:t>「全民抗疫」中的正面價值觀</a:t>
            </a:r>
            <a:endParaRPr lang="en-US" altLang="zh-HK" sz="4800" b="1" dirty="0">
              <a:solidFill>
                <a:schemeClr val="accent1"/>
              </a:solidFill>
              <a:cs typeface="+mj-cs"/>
            </a:endParaRPr>
          </a:p>
          <a:p>
            <a:pPr marL="0" indent="0" algn="ctr">
              <a:lnSpc>
                <a:spcPct val="110000"/>
              </a:lnSpc>
              <a:spcBef>
                <a:spcPts val="0"/>
              </a:spcBef>
              <a:buNone/>
            </a:pPr>
            <a:endParaRPr lang="zh-HK" altLang="en-US" b="1" cap="all" dirty="0">
              <a:solidFill>
                <a:schemeClr val="tx1">
                  <a:lumMod val="50000"/>
                  <a:lumOff val="50000"/>
                </a:schemeClr>
              </a:solidFill>
            </a:endParaRPr>
          </a:p>
        </p:txBody>
      </p:sp>
      <p:sp>
        <p:nvSpPr>
          <p:cNvPr id="2" name="文字方塊 1"/>
          <p:cNvSpPr txBox="1"/>
          <p:nvPr/>
        </p:nvSpPr>
        <p:spPr>
          <a:xfrm>
            <a:off x="8710892" y="6361583"/>
            <a:ext cx="253596" cy="307777"/>
          </a:xfrm>
          <a:prstGeom prst="rect">
            <a:avLst/>
          </a:prstGeom>
          <a:noFill/>
        </p:spPr>
        <p:txBody>
          <a:bodyPr wrap="none" rtlCol="0">
            <a:spAutoFit/>
          </a:bodyPr>
          <a:lstStyle/>
          <a:p>
            <a:pPr algn="r"/>
            <a:r>
              <a:rPr lang="en-US" sz="1400" dirty="0">
                <a:solidFill>
                  <a:schemeClr val="bg1"/>
                </a:solidFill>
                <a:latin typeface="微軟正黑體 Light" panose="020B0304030504040204" pitchFamily="34" charset="-120"/>
                <a:ea typeface="微軟正黑體 Light" panose="020B0304030504040204" pitchFamily="34" charset="-120"/>
              </a:rPr>
              <a:t>1</a:t>
            </a:r>
          </a:p>
        </p:txBody>
      </p:sp>
      <p:sp>
        <p:nvSpPr>
          <p:cNvPr id="3" name="文字方塊 2">
            <a:extLst>
              <a:ext uri="{FF2B5EF4-FFF2-40B4-BE49-F238E27FC236}">
                <a16:creationId xmlns:a16="http://schemas.microsoft.com/office/drawing/2014/main" id="{089CF877-722E-4164-B302-710451AD6D1C}"/>
              </a:ext>
            </a:extLst>
          </p:cNvPr>
          <p:cNvSpPr txBox="1"/>
          <p:nvPr/>
        </p:nvSpPr>
        <p:spPr>
          <a:xfrm>
            <a:off x="251520" y="5638187"/>
            <a:ext cx="3005951" cy="1015663"/>
          </a:xfrm>
          <a:prstGeom prst="rect">
            <a:avLst/>
          </a:prstGeom>
          <a:noFill/>
        </p:spPr>
        <p:txBody>
          <a:bodyPr wrap="none" rtlCol="0">
            <a:spAutoFit/>
          </a:bodyPr>
          <a:lstStyle/>
          <a:p>
            <a:r>
              <a:rPr lang="zh-TW" altLang="en-US" sz="2000" dirty="0"/>
              <a:t>教育局　課程發展處</a:t>
            </a:r>
            <a:endParaRPr lang="en-US" altLang="zh-TW" sz="2000" dirty="0"/>
          </a:p>
          <a:p>
            <a:r>
              <a:rPr lang="zh-TW" altLang="en-US" sz="2000" dirty="0"/>
              <a:t>個人、社會及人文教育組</a:t>
            </a:r>
            <a:endParaRPr lang="en-US" altLang="zh-TW" sz="2000" dirty="0"/>
          </a:p>
          <a:p>
            <a:r>
              <a:rPr lang="en-US" altLang="zh-TW" sz="2000" dirty="0"/>
              <a:t>2020</a:t>
            </a:r>
            <a:r>
              <a:rPr lang="zh-TW" altLang="en-US" sz="2000" dirty="0"/>
              <a:t>年</a:t>
            </a:r>
            <a:r>
              <a:rPr lang="en-US" altLang="zh-TW" sz="2000" dirty="0"/>
              <a:t>4</a:t>
            </a:r>
            <a:r>
              <a:rPr lang="zh-TW" altLang="en-US" sz="2000" dirty="0"/>
              <a:t>月</a:t>
            </a:r>
            <a:endParaRPr lang="zh-HK" altLang="en-US" sz="2000" dirty="0"/>
          </a:p>
        </p:txBody>
      </p:sp>
    </p:spTree>
    <p:extLst>
      <p:ext uri="{BB962C8B-B14F-4D97-AF65-F5344CB8AC3E}">
        <p14:creationId xmlns:p14="http://schemas.microsoft.com/office/powerpoint/2010/main" val="14436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24406" y="260648"/>
            <a:ext cx="3167955" cy="6336704"/>
          </a:xfrm>
        </p:spPr>
        <p:txBody>
          <a:bodyPr anchor="ctr">
            <a:normAutofit/>
          </a:bodyPr>
          <a:lstStyle/>
          <a:p>
            <a:pPr marL="180000"/>
            <a:r>
              <a:rPr lang="zh-TW" altLang="en-US" sz="4400" b="1" dirty="0"/>
              <a:t>關愛、</a:t>
            </a:r>
            <a:br>
              <a:rPr lang="en-US" altLang="zh-TW" sz="4400" b="1" dirty="0"/>
            </a:br>
            <a:r>
              <a:rPr lang="zh-HK" altLang="en-US" sz="4400" b="1" dirty="0"/>
              <a:t>互助</a:t>
            </a:r>
            <a:r>
              <a:rPr lang="zh-TW" altLang="en-US" sz="4400" b="1" dirty="0"/>
              <a:t>、</a:t>
            </a:r>
            <a:br>
              <a:rPr lang="en-US" altLang="zh-TW" sz="4400" b="1" dirty="0"/>
            </a:br>
            <a:r>
              <a:rPr lang="zh-HK" altLang="en-US" sz="4400" b="1" dirty="0"/>
              <a:t>共同福祉</a:t>
            </a:r>
            <a:r>
              <a:rPr lang="zh-TW" altLang="en-US" sz="4400" b="1" dirty="0"/>
              <a:t>等</a:t>
            </a:r>
          </a:p>
        </p:txBody>
      </p:sp>
      <p:sp>
        <p:nvSpPr>
          <p:cNvPr id="5" name="內容版面配置區 4"/>
          <p:cNvSpPr>
            <a:spLocks noGrp="1"/>
          </p:cNvSpPr>
          <p:nvPr>
            <p:ph idx="1"/>
          </p:nvPr>
        </p:nvSpPr>
        <p:spPr>
          <a:xfrm>
            <a:off x="179512" y="260648"/>
            <a:ext cx="4896544" cy="1061088"/>
          </a:xfrm>
        </p:spPr>
        <p:txBody>
          <a:bodyPr anchor="ctr">
            <a:normAutofit/>
          </a:bodyPr>
          <a:lstStyle/>
          <a:p>
            <a:pPr marL="0" indent="0">
              <a:lnSpc>
                <a:spcPct val="120000"/>
              </a:lnSpc>
              <a:spcBef>
                <a:spcPts val="600"/>
              </a:spcBef>
              <a:buNone/>
            </a:pPr>
            <a:r>
              <a:rPr lang="zh-HK" altLang="zh-HK" dirty="0">
                <a:latin typeface="+mn-ea"/>
                <a:ea typeface="+mn-ea"/>
              </a:rPr>
              <a:t>在</a:t>
            </a:r>
            <a:r>
              <a:rPr lang="zh-TW" altLang="en-US" dirty="0">
                <a:latin typeface="+mn-ea"/>
                <a:ea typeface="+mn-ea"/>
              </a:rPr>
              <a:t>抗疫期間，以上三個崗位的人士如何展示對別人的關愛？</a:t>
            </a:r>
            <a:endParaRPr lang="zh-TW" altLang="en-US" dirty="0">
              <a:solidFill>
                <a:schemeClr val="tx1"/>
              </a:solidFill>
              <a:latin typeface="+mn-ea"/>
              <a:ea typeface="+mn-ea"/>
            </a:endParaRPr>
          </a:p>
        </p:txBody>
      </p:sp>
      <p:graphicFrame>
        <p:nvGraphicFramePr>
          <p:cNvPr id="2" name="表格 1"/>
          <p:cNvGraphicFramePr>
            <a:graphicFrameLocks noGrp="1"/>
          </p:cNvGraphicFramePr>
          <p:nvPr>
            <p:extLst>
              <p:ext uri="{D42A27DB-BD31-4B8C-83A1-F6EECF244321}">
                <p14:modId xmlns:p14="http://schemas.microsoft.com/office/powerpoint/2010/main" val="2059247302"/>
              </p:ext>
            </p:extLst>
          </p:nvPr>
        </p:nvGraphicFramePr>
        <p:xfrm>
          <a:off x="251520" y="1484784"/>
          <a:ext cx="4752528" cy="4876800"/>
        </p:xfrm>
        <a:graphic>
          <a:graphicData uri="http://schemas.openxmlformats.org/drawingml/2006/table">
            <a:tbl>
              <a:tblPr firstRow="1" firstCol="1" bandRow="1"/>
              <a:tblGrid>
                <a:gridCol w="1047440">
                  <a:extLst>
                    <a:ext uri="{9D8B030D-6E8A-4147-A177-3AD203B41FA5}">
                      <a16:colId xmlns:a16="http://schemas.microsoft.com/office/drawing/2014/main" val="20000"/>
                    </a:ext>
                  </a:extLst>
                </a:gridCol>
                <a:gridCol w="3705088">
                  <a:extLst>
                    <a:ext uri="{9D8B030D-6E8A-4147-A177-3AD203B41FA5}">
                      <a16:colId xmlns:a16="http://schemas.microsoft.com/office/drawing/2014/main" val="20001"/>
                    </a:ext>
                  </a:extLst>
                </a:gridCol>
              </a:tblGrid>
              <a:tr h="0">
                <a:tc>
                  <a:txBody>
                    <a:bodyPr/>
                    <a:lstStyle/>
                    <a:p>
                      <a:pPr algn="ctr">
                        <a:spcAft>
                          <a:spcPts val="0"/>
                        </a:spcAft>
                      </a:pPr>
                      <a:r>
                        <a:rPr lang="zh-TW" sz="2000" b="1" kern="100" dirty="0">
                          <a:effectLst/>
                          <a:latin typeface="+mn-ea"/>
                          <a:ea typeface="+mn-ea"/>
                          <a:cs typeface="Times New Roman"/>
                        </a:rPr>
                        <a:t>身份</a:t>
                      </a:r>
                      <a:endParaRPr lang="zh-TW" sz="2000" kern="100" dirty="0">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zh-HK" sz="2000" b="1" kern="100" dirty="0">
                          <a:effectLst/>
                          <a:latin typeface="+mn-ea"/>
                          <a:ea typeface="+mn-ea"/>
                          <a:cs typeface="Times New Roman"/>
                        </a:rPr>
                        <a:t>擔當的角色</a:t>
                      </a:r>
                      <a:endParaRPr lang="zh-TW" sz="2000" kern="100" dirty="0">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0">
                <a:tc>
                  <a:txBody>
                    <a:bodyPr/>
                    <a:lstStyle/>
                    <a:p>
                      <a:pPr algn="ctr">
                        <a:spcAft>
                          <a:spcPts val="0"/>
                        </a:spcAft>
                      </a:pPr>
                      <a:r>
                        <a:rPr lang="zh-TW" sz="2000" b="1" kern="100" dirty="0">
                          <a:effectLst/>
                          <a:latin typeface="+mn-ea"/>
                          <a:ea typeface="+mn-ea"/>
                          <a:cs typeface="Times New Roman"/>
                        </a:rPr>
                        <a:t>醫護</a:t>
                      </a:r>
                      <a:endParaRPr lang="en-US" altLang="zh-TW" sz="2000" b="1" kern="100" dirty="0">
                        <a:effectLst/>
                        <a:latin typeface="+mn-ea"/>
                        <a:ea typeface="+mn-ea"/>
                        <a:cs typeface="Times New Roman"/>
                      </a:endParaRPr>
                    </a:p>
                    <a:p>
                      <a:pPr algn="ctr">
                        <a:spcAft>
                          <a:spcPts val="0"/>
                        </a:spcAft>
                      </a:pPr>
                      <a:r>
                        <a:rPr lang="zh-TW" sz="2000" b="1" kern="100" dirty="0">
                          <a:effectLst/>
                          <a:latin typeface="+mn-ea"/>
                          <a:ea typeface="+mn-ea"/>
                          <a:cs typeface="Times New Roman"/>
                        </a:rPr>
                        <a:t>人員</a:t>
                      </a:r>
                      <a:endParaRPr lang="zh-TW" sz="2000" kern="100" dirty="0">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TW" sz="2000" i="0" kern="100" dirty="0">
                          <a:solidFill>
                            <a:schemeClr val="tx1"/>
                          </a:solidFill>
                          <a:effectLst/>
                          <a:latin typeface="+mn-ea"/>
                          <a:ea typeface="+mn-ea"/>
                          <a:cs typeface="Times New Roman"/>
                        </a:rPr>
                        <a:t>救治感染</a:t>
                      </a:r>
                      <a:r>
                        <a:rPr lang="en-US" altLang="zh-TW" sz="2000" i="0" kern="100" dirty="0">
                          <a:solidFill>
                            <a:schemeClr val="tx1"/>
                          </a:solidFill>
                          <a:effectLst/>
                          <a:latin typeface="+mn-ea"/>
                          <a:ea typeface="+mn-ea"/>
                          <a:cs typeface="Times New Roman"/>
                        </a:rPr>
                        <a:t>2019 </a:t>
                      </a:r>
                      <a:r>
                        <a:rPr lang="zh-TW" altLang="en-US" sz="2000" i="0" kern="100" dirty="0">
                          <a:solidFill>
                            <a:schemeClr val="tx1"/>
                          </a:solidFill>
                          <a:effectLst/>
                          <a:latin typeface="+mn-ea"/>
                          <a:ea typeface="+mn-ea"/>
                          <a:cs typeface="Times New Roman"/>
                        </a:rPr>
                        <a:t>冠狀病毒病</a:t>
                      </a:r>
                      <a:r>
                        <a:rPr lang="zh-TW" sz="2000" i="0" kern="100" dirty="0">
                          <a:solidFill>
                            <a:schemeClr val="tx1"/>
                          </a:solidFill>
                          <a:effectLst/>
                          <a:latin typeface="+mn-ea"/>
                          <a:ea typeface="+mn-ea"/>
                          <a:cs typeface="Times New Roman"/>
                        </a:rPr>
                        <a:t>的病人</a:t>
                      </a: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zh-TW" sz="2000" b="1" kern="100" dirty="0">
                          <a:solidFill>
                            <a:schemeClr val="tx1"/>
                          </a:solidFill>
                          <a:effectLst/>
                          <a:latin typeface="+mn-ea"/>
                          <a:ea typeface="+mn-ea"/>
                          <a:cs typeface="Times New Roman"/>
                        </a:rPr>
                        <a:t>食物環境</a:t>
                      </a:r>
                      <a:r>
                        <a:rPr lang="zh-TW" altLang="en-US" sz="2000" b="1" kern="100" dirty="0">
                          <a:solidFill>
                            <a:schemeClr val="tx1"/>
                          </a:solidFill>
                          <a:effectLst/>
                          <a:latin typeface="+mn-ea"/>
                          <a:ea typeface="+mn-ea"/>
                          <a:cs typeface="Times New Roman"/>
                        </a:rPr>
                        <a:t>衞</a:t>
                      </a:r>
                      <a:r>
                        <a:rPr lang="zh-TW" sz="2000" b="1" kern="100" dirty="0">
                          <a:solidFill>
                            <a:schemeClr val="tx1"/>
                          </a:solidFill>
                          <a:effectLst/>
                          <a:latin typeface="+mn-ea"/>
                          <a:ea typeface="+mn-ea"/>
                          <a:cs typeface="Times New Roman"/>
                        </a:rPr>
                        <a:t>生署工人</a:t>
                      </a:r>
                      <a:endParaRPr lang="zh-TW" sz="2000" kern="100" dirty="0">
                        <a:solidFill>
                          <a:schemeClr val="tx1"/>
                        </a:solidFill>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TW" altLang="en-US" sz="2000" i="0" kern="100" dirty="0">
                          <a:solidFill>
                            <a:schemeClr val="tx1"/>
                          </a:solidFill>
                          <a:effectLst/>
                          <a:latin typeface="+mn-ea"/>
                          <a:ea typeface="+mn-ea"/>
                          <a:cs typeface="Times New Roman"/>
                        </a:rPr>
                        <a:t>清潔公眾街市、熟食中心、公厠和垃圾收集站等；對造成環境衞生問題的人士採取執法行動，以確保環境衞生和避免病毒傳播</a:t>
                      </a: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zh-TW" sz="2000" b="1" kern="100" dirty="0">
                          <a:effectLst/>
                          <a:latin typeface="+mn-ea"/>
                          <a:ea typeface="+mn-ea"/>
                          <a:cs typeface="Times New Roman"/>
                        </a:rPr>
                        <a:t>企業</a:t>
                      </a:r>
                      <a:endParaRPr lang="en-US" altLang="zh-TW" sz="2000" b="1" kern="100" dirty="0">
                        <a:effectLst/>
                        <a:latin typeface="+mn-ea"/>
                        <a:ea typeface="+mn-ea"/>
                        <a:cs typeface="Times New Roman"/>
                      </a:endParaRPr>
                    </a:p>
                    <a:p>
                      <a:pPr algn="ctr">
                        <a:spcAft>
                          <a:spcPts val="0"/>
                        </a:spcAft>
                      </a:pPr>
                      <a:r>
                        <a:rPr lang="zh-TW" sz="2000" b="1" kern="100" dirty="0">
                          <a:effectLst/>
                          <a:latin typeface="+mn-ea"/>
                          <a:ea typeface="+mn-ea"/>
                          <a:cs typeface="Times New Roman"/>
                        </a:rPr>
                        <a:t>總裁</a:t>
                      </a:r>
                      <a:endParaRPr lang="zh-TW" sz="2000" kern="100" dirty="0">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TW" sz="2000" i="0" kern="100" dirty="0">
                          <a:solidFill>
                            <a:schemeClr val="tx1"/>
                          </a:solidFill>
                          <a:effectLst/>
                          <a:latin typeface="+mn-ea"/>
                          <a:ea typeface="+mn-ea"/>
                          <a:cs typeface="Times New Roman"/>
                        </a:rPr>
                        <a:t>確保僱員的個人健康，並作出相應的措施加以配合，如安排僱員留在家中工作</a:t>
                      </a: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p>
                      <a:pPr algn="l">
                        <a:spcAft>
                          <a:spcPts val="0"/>
                        </a:spcAft>
                      </a:pPr>
                      <a:r>
                        <a:rPr lang="en-US" sz="2000" i="0" kern="100" dirty="0">
                          <a:solidFill>
                            <a:schemeClr val="tx1"/>
                          </a:solidFill>
                          <a:effectLst/>
                          <a:latin typeface="+mn-ea"/>
                          <a:ea typeface="+mn-ea"/>
                          <a:cs typeface="Times New Roman"/>
                        </a:rPr>
                        <a:t> </a:t>
                      </a:r>
                      <a:endParaRPr lang="zh-TW" sz="2000" i="0" kern="100" dirty="0">
                        <a:solidFill>
                          <a:schemeClr val="tx1"/>
                        </a:solidFill>
                        <a:effectLst/>
                        <a:latin typeface="+mn-ea"/>
                        <a:ea typeface="+mn-e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10</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17352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24406" y="260648"/>
            <a:ext cx="3167955" cy="6336704"/>
          </a:xfrm>
        </p:spPr>
        <p:txBody>
          <a:bodyPr anchor="ctr">
            <a:normAutofit/>
          </a:bodyPr>
          <a:lstStyle/>
          <a:p>
            <a:pPr marL="180000"/>
            <a:r>
              <a:rPr lang="zh-TW" altLang="en-US" sz="4400" b="1" dirty="0"/>
              <a:t>關愛、</a:t>
            </a:r>
            <a:br>
              <a:rPr lang="en-US" altLang="zh-TW" sz="4400" b="1" dirty="0"/>
            </a:br>
            <a:r>
              <a:rPr lang="zh-HK" altLang="en-US" sz="4400" b="1" dirty="0"/>
              <a:t>互助</a:t>
            </a:r>
            <a:r>
              <a:rPr lang="zh-TW" altLang="en-US" sz="4400" b="1" dirty="0"/>
              <a:t>等</a:t>
            </a:r>
          </a:p>
        </p:txBody>
      </p:sp>
      <p:grpSp>
        <p:nvGrpSpPr>
          <p:cNvPr id="7" name="群組 6"/>
          <p:cNvGrpSpPr/>
          <p:nvPr/>
        </p:nvGrpSpPr>
        <p:grpSpPr>
          <a:xfrm>
            <a:off x="180554" y="980728"/>
            <a:ext cx="4978796" cy="4477446"/>
            <a:chOff x="180554" y="980728"/>
            <a:chExt cx="4978796" cy="4477446"/>
          </a:xfrm>
        </p:grpSpPr>
        <p:sp>
          <p:nvSpPr>
            <p:cNvPr id="12" name="內容版面配置區 4"/>
            <p:cNvSpPr txBox="1">
              <a:spLocks/>
            </p:cNvSpPr>
            <p:nvPr/>
          </p:nvSpPr>
          <p:spPr>
            <a:xfrm>
              <a:off x="180554" y="980728"/>
              <a:ext cx="4978796" cy="4477446"/>
            </a:xfrm>
            <a:prstGeom prst="rect">
              <a:avLst/>
            </a:prstGeom>
            <a:ln w="19050"/>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icrosoft JhengHei UI" panose="020B0604030504040204" pitchFamily="34" charset="-120"/>
                  <a:ea typeface="Microsoft JhengHei UI" panose="020B0604030504040204" pitchFamily="34" charset="-120"/>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lnSpc>
                  <a:spcPct val="120000"/>
                </a:lnSpc>
                <a:spcBef>
                  <a:spcPts val="600"/>
                </a:spcBef>
                <a:buNone/>
              </a:pPr>
              <a:r>
                <a:rPr lang="zh-TW" altLang="en-US" b="1" dirty="0">
                  <a:solidFill>
                    <a:schemeClr val="tx1"/>
                  </a:solidFill>
                </a:rPr>
                <a:t>深水埗</a:t>
              </a:r>
              <a:r>
                <a:rPr lang="zh-CN" altLang="en-US" b="1" dirty="0">
                  <a:solidFill>
                    <a:schemeClr val="tx1"/>
                  </a:solidFill>
                </a:rPr>
                <a:t>某</a:t>
              </a:r>
              <a:r>
                <a:rPr lang="zh-TW" altLang="en-US" b="1" dirty="0">
                  <a:solidFill>
                    <a:schemeClr val="tx1"/>
                  </a:solidFill>
                </a:rPr>
                <a:t>飯店負責人轉贈千口罩與獨居長者及露宿人士，在抗疫中顯關愛</a:t>
              </a:r>
              <a:endParaRPr lang="en-US" altLang="zh-TW" b="1" dirty="0">
                <a:solidFill>
                  <a:schemeClr val="tx1"/>
                </a:solidFill>
              </a:endParaRPr>
            </a:p>
            <a:p>
              <a:pPr marL="0" indent="0" algn="ctr">
                <a:lnSpc>
                  <a:spcPct val="120000"/>
                </a:lnSpc>
                <a:spcBef>
                  <a:spcPts val="600"/>
                </a:spcBef>
                <a:buNone/>
              </a:pPr>
              <a:endParaRPr lang="en-US" altLang="zh-TW" b="1" dirty="0">
                <a:solidFill>
                  <a:schemeClr val="tx1"/>
                </a:solidFill>
                <a:latin typeface="+mn-ea"/>
                <a:ea typeface="+mn-ea"/>
              </a:endParaRPr>
            </a:p>
            <a:p>
              <a:pPr marL="0" indent="0" algn="ctr">
                <a:lnSpc>
                  <a:spcPct val="120000"/>
                </a:lnSpc>
                <a:spcBef>
                  <a:spcPts val="600"/>
                </a:spcBef>
                <a:buNone/>
              </a:pPr>
              <a:endParaRPr lang="zh-TW" altLang="en-US" b="1" dirty="0">
                <a:solidFill>
                  <a:schemeClr val="tx1"/>
                </a:solidFill>
                <a:latin typeface="+mn-ea"/>
                <a:ea typeface="+mn-ea"/>
              </a:endParaRPr>
            </a:p>
          </p:txBody>
        </p:sp>
        <p:grpSp>
          <p:nvGrpSpPr>
            <p:cNvPr id="6" name="群組 5"/>
            <p:cNvGrpSpPr/>
            <p:nvPr/>
          </p:nvGrpSpPr>
          <p:grpSpPr>
            <a:xfrm>
              <a:off x="2650779" y="2455184"/>
              <a:ext cx="1152128" cy="898225"/>
              <a:chOff x="2339752" y="2456891"/>
              <a:chExt cx="1152128" cy="898225"/>
            </a:xfrm>
          </p:grpSpPr>
          <p:sp>
            <p:nvSpPr>
              <p:cNvPr id="2" name="立方體 1"/>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1026"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群組 12"/>
            <p:cNvGrpSpPr/>
            <p:nvPr/>
          </p:nvGrpSpPr>
          <p:grpSpPr>
            <a:xfrm>
              <a:off x="3868623" y="2456891"/>
              <a:ext cx="1152128" cy="898225"/>
              <a:chOff x="2339752" y="2456891"/>
              <a:chExt cx="1152128" cy="898225"/>
            </a:xfrm>
          </p:grpSpPr>
          <p:sp>
            <p:nvSpPr>
              <p:cNvPr id="14" name="立方體 13"/>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15"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1439761" y="2431588"/>
              <a:ext cx="1152128" cy="898225"/>
              <a:chOff x="2339752" y="2456891"/>
              <a:chExt cx="1152128" cy="898225"/>
            </a:xfrm>
          </p:grpSpPr>
          <p:sp>
            <p:nvSpPr>
              <p:cNvPr id="17" name="立方體 16"/>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18"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群組 18"/>
            <p:cNvGrpSpPr/>
            <p:nvPr/>
          </p:nvGrpSpPr>
          <p:grpSpPr>
            <a:xfrm>
              <a:off x="273864" y="2456891"/>
              <a:ext cx="1152128" cy="898225"/>
              <a:chOff x="2339752" y="2456891"/>
              <a:chExt cx="1152128" cy="898225"/>
            </a:xfrm>
          </p:grpSpPr>
          <p:sp>
            <p:nvSpPr>
              <p:cNvPr id="20" name="立方體 19"/>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21"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群組 21"/>
            <p:cNvGrpSpPr/>
            <p:nvPr/>
          </p:nvGrpSpPr>
          <p:grpSpPr>
            <a:xfrm>
              <a:off x="2648750" y="3453063"/>
              <a:ext cx="1152128" cy="898225"/>
              <a:chOff x="2339752" y="2456891"/>
              <a:chExt cx="1152128" cy="898225"/>
            </a:xfrm>
          </p:grpSpPr>
          <p:sp>
            <p:nvSpPr>
              <p:cNvPr id="23" name="立方體 22"/>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24"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群組 24"/>
            <p:cNvGrpSpPr/>
            <p:nvPr/>
          </p:nvGrpSpPr>
          <p:grpSpPr>
            <a:xfrm>
              <a:off x="3866594" y="3454770"/>
              <a:ext cx="1152128" cy="898225"/>
              <a:chOff x="2339752" y="2456891"/>
              <a:chExt cx="1152128" cy="898225"/>
            </a:xfrm>
          </p:grpSpPr>
          <p:sp>
            <p:nvSpPr>
              <p:cNvPr id="26" name="立方體 25"/>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27"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群組 27"/>
            <p:cNvGrpSpPr/>
            <p:nvPr/>
          </p:nvGrpSpPr>
          <p:grpSpPr>
            <a:xfrm>
              <a:off x="1437732" y="3429467"/>
              <a:ext cx="1152128" cy="898225"/>
              <a:chOff x="2339752" y="2456891"/>
              <a:chExt cx="1152128" cy="898225"/>
            </a:xfrm>
          </p:grpSpPr>
          <p:sp>
            <p:nvSpPr>
              <p:cNvPr id="29" name="立方體 28"/>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30"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群組 30"/>
            <p:cNvGrpSpPr/>
            <p:nvPr/>
          </p:nvGrpSpPr>
          <p:grpSpPr>
            <a:xfrm>
              <a:off x="271835" y="3454770"/>
              <a:ext cx="1152128" cy="898225"/>
              <a:chOff x="2339752" y="2456891"/>
              <a:chExt cx="1152128" cy="898225"/>
            </a:xfrm>
          </p:grpSpPr>
          <p:sp>
            <p:nvSpPr>
              <p:cNvPr id="32" name="立方體 31"/>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33"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群組 33"/>
            <p:cNvGrpSpPr/>
            <p:nvPr/>
          </p:nvGrpSpPr>
          <p:grpSpPr>
            <a:xfrm>
              <a:off x="2646721" y="4435346"/>
              <a:ext cx="1152128" cy="898225"/>
              <a:chOff x="2339752" y="2456891"/>
              <a:chExt cx="1152128" cy="898225"/>
            </a:xfrm>
          </p:grpSpPr>
          <p:sp>
            <p:nvSpPr>
              <p:cNvPr id="35" name="立方體 34"/>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36"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群組 36"/>
            <p:cNvGrpSpPr/>
            <p:nvPr/>
          </p:nvGrpSpPr>
          <p:grpSpPr>
            <a:xfrm>
              <a:off x="3864565" y="4437053"/>
              <a:ext cx="1152128" cy="898225"/>
              <a:chOff x="2339752" y="2456891"/>
              <a:chExt cx="1152128" cy="898225"/>
            </a:xfrm>
          </p:grpSpPr>
          <p:sp>
            <p:nvSpPr>
              <p:cNvPr id="38" name="立方體 37"/>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39"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群組 39"/>
            <p:cNvGrpSpPr/>
            <p:nvPr/>
          </p:nvGrpSpPr>
          <p:grpSpPr>
            <a:xfrm>
              <a:off x="1435703" y="4411750"/>
              <a:ext cx="1152128" cy="898225"/>
              <a:chOff x="2339752" y="2456891"/>
              <a:chExt cx="1152128" cy="898225"/>
            </a:xfrm>
          </p:grpSpPr>
          <p:sp>
            <p:nvSpPr>
              <p:cNvPr id="41" name="立方體 40"/>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42"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群組 42"/>
            <p:cNvGrpSpPr/>
            <p:nvPr/>
          </p:nvGrpSpPr>
          <p:grpSpPr>
            <a:xfrm>
              <a:off x="269806" y="4437053"/>
              <a:ext cx="1152128" cy="898225"/>
              <a:chOff x="2339752" y="2456891"/>
              <a:chExt cx="1152128" cy="898225"/>
            </a:xfrm>
          </p:grpSpPr>
          <p:sp>
            <p:nvSpPr>
              <p:cNvPr id="44" name="立方體 43"/>
              <p:cNvSpPr/>
              <p:nvPr/>
            </p:nvSpPr>
            <p:spPr>
              <a:xfrm>
                <a:off x="2339752" y="2456891"/>
                <a:ext cx="1152128" cy="779757"/>
              </a:xfrm>
              <a:prstGeom prst="cub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HK" altLang="en-US"/>
              </a:p>
            </p:txBody>
          </p:sp>
          <p:pic>
            <p:nvPicPr>
              <p:cNvPr id="45" name="Picture 2" descr="https://image.flaticon.com/icons/png/128/1995/1995908.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4800">
                <a:off x="2472073" y="2579787"/>
                <a:ext cx="740085" cy="77532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6" name="文字方塊 45"/>
          <p:cNvSpPr txBox="1"/>
          <p:nvPr/>
        </p:nvSpPr>
        <p:spPr>
          <a:xfrm>
            <a:off x="8641964" y="6361583"/>
            <a:ext cx="322524"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11</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36704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24406" y="230284"/>
            <a:ext cx="3167955" cy="6367068"/>
          </a:xfrm>
        </p:spPr>
        <p:txBody>
          <a:bodyPr anchor="ctr">
            <a:normAutofit/>
          </a:bodyPr>
          <a:lstStyle/>
          <a:p>
            <a:pPr marL="180000"/>
            <a:r>
              <a:rPr lang="zh-TW" altLang="en-US" sz="4400" b="1" dirty="0"/>
              <a:t>關愛、</a:t>
            </a:r>
            <a:br>
              <a:rPr lang="en-US" altLang="zh-TW" sz="4400" b="1" dirty="0"/>
            </a:br>
            <a:r>
              <a:rPr lang="zh-HK" altLang="en-US" sz="4400" b="1" dirty="0"/>
              <a:t>共同福祉</a:t>
            </a:r>
            <a:r>
              <a:rPr lang="zh-TW" altLang="en-US" sz="4400" b="1" dirty="0"/>
              <a:t>等</a:t>
            </a:r>
          </a:p>
        </p:txBody>
      </p:sp>
      <p:sp>
        <p:nvSpPr>
          <p:cNvPr id="5" name="內容版面配置區 4"/>
          <p:cNvSpPr>
            <a:spLocks noGrp="1"/>
          </p:cNvSpPr>
          <p:nvPr>
            <p:ph idx="1"/>
          </p:nvPr>
        </p:nvSpPr>
        <p:spPr>
          <a:xfrm>
            <a:off x="179512" y="230284"/>
            <a:ext cx="4896544" cy="6367068"/>
          </a:xfrm>
        </p:spPr>
        <p:txBody>
          <a:bodyPr anchor="t">
            <a:normAutofit fontScale="70000" lnSpcReduction="20000"/>
          </a:bodyPr>
          <a:lstStyle/>
          <a:p>
            <a:pPr marL="0" indent="0">
              <a:lnSpc>
                <a:spcPct val="110000"/>
              </a:lnSpc>
              <a:spcBef>
                <a:spcPts val="600"/>
              </a:spcBef>
              <a:buNone/>
            </a:pPr>
            <a:r>
              <a:rPr lang="zh-TW" altLang="en-US" sz="2900" b="1" dirty="0">
                <a:solidFill>
                  <a:schemeClr val="tx1"/>
                </a:solidFill>
                <a:latin typeface="+mn-ea"/>
                <a:ea typeface="+mn-ea"/>
              </a:rPr>
              <a:t>從關愛別人的角度，社會上每個人均可以透過以下幾方面保持個人衞生，來避免感染</a:t>
            </a:r>
            <a:r>
              <a:rPr lang="en-US" altLang="zh-TW" sz="2900" b="1" dirty="0">
                <a:solidFill>
                  <a:schemeClr val="tx1"/>
                </a:solidFill>
                <a:latin typeface="+mn-ea"/>
              </a:rPr>
              <a:t>2019 </a:t>
            </a:r>
            <a:r>
              <a:rPr lang="zh-TW" altLang="en-US" sz="2900" b="1" dirty="0">
                <a:solidFill>
                  <a:schemeClr val="tx1"/>
                </a:solidFill>
                <a:latin typeface="+mn-ea"/>
              </a:rPr>
              <a:t>冠狀病毒病</a:t>
            </a:r>
            <a:r>
              <a:rPr lang="zh-TW" altLang="en-US" sz="2900" b="1" dirty="0">
                <a:solidFill>
                  <a:schemeClr val="tx1"/>
                </a:solidFill>
                <a:latin typeface="+mn-ea"/>
                <a:ea typeface="+mn-ea"/>
              </a:rPr>
              <a:t>，減輕醫護人員及食物環境衞生署工人的工作</a:t>
            </a:r>
            <a:endParaRPr lang="en-US" altLang="zh-TW" sz="2900" b="1" dirty="0">
              <a:solidFill>
                <a:schemeClr val="tx1"/>
              </a:solidFill>
              <a:latin typeface="+mn-ea"/>
              <a:ea typeface="+mn-ea"/>
            </a:endParaRPr>
          </a:p>
          <a:p>
            <a:pPr>
              <a:lnSpc>
                <a:spcPct val="110000"/>
              </a:lnSpc>
              <a:spcBef>
                <a:spcPts val="1200"/>
              </a:spcBef>
            </a:pPr>
            <a:r>
              <a:rPr lang="zh-TW" altLang="en-US" sz="2900" dirty="0">
                <a:solidFill>
                  <a:schemeClr val="tx1"/>
                </a:solidFill>
                <a:latin typeface="+mn-ea"/>
                <a:ea typeface="+mn-ea"/>
              </a:rPr>
              <a:t>減少外出及社交活動，並盡量與他人保持適當的社交距離</a:t>
            </a:r>
            <a:endParaRPr lang="en-US" altLang="zh-TW" sz="2900" dirty="0">
              <a:solidFill>
                <a:schemeClr val="tx1"/>
              </a:solidFill>
              <a:latin typeface="+mn-ea"/>
              <a:ea typeface="+mn-ea"/>
            </a:endParaRPr>
          </a:p>
          <a:p>
            <a:pPr>
              <a:lnSpc>
                <a:spcPct val="110000"/>
              </a:lnSpc>
              <a:spcBef>
                <a:spcPts val="600"/>
              </a:spcBef>
            </a:pPr>
            <a:r>
              <a:rPr lang="zh-TW" altLang="en-US" sz="2900" dirty="0">
                <a:solidFill>
                  <a:schemeClr val="tx1"/>
                </a:solidFill>
                <a:latin typeface="+mn-ea"/>
                <a:ea typeface="+mn-ea"/>
              </a:rPr>
              <a:t>如非必要，應避免前往出現</a:t>
            </a:r>
            <a:r>
              <a:rPr lang="en-US" altLang="zh-TW" sz="2900" dirty="0">
                <a:solidFill>
                  <a:schemeClr val="tx1"/>
                </a:solidFill>
                <a:latin typeface="+mn-ea"/>
                <a:ea typeface="+mn-ea"/>
              </a:rPr>
              <a:t>2019 </a:t>
            </a:r>
            <a:r>
              <a:rPr lang="zh-TW" altLang="en-US" sz="2900" dirty="0">
                <a:solidFill>
                  <a:schemeClr val="tx1"/>
                </a:solidFill>
                <a:latin typeface="+mn-ea"/>
                <a:ea typeface="+mn-ea"/>
              </a:rPr>
              <a:t>冠狀病毒病病毒廣泛社區傳播的國家／地區</a:t>
            </a:r>
            <a:endParaRPr lang="en-US" altLang="zh-TW" sz="2900" dirty="0">
              <a:solidFill>
                <a:schemeClr val="tx1"/>
              </a:solidFill>
              <a:latin typeface="+mn-ea"/>
              <a:ea typeface="+mn-ea"/>
            </a:endParaRPr>
          </a:p>
          <a:p>
            <a:pPr>
              <a:lnSpc>
                <a:spcPct val="110000"/>
              </a:lnSpc>
              <a:spcBef>
                <a:spcPts val="600"/>
              </a:spcBef>
            </a:pPr>
            <a:r>
              <a:rPr lang="zh-TW" altLang="en-US" sz="2900" dirty="0">
                <a:solidFill>
                  <a:schemeClr val="tx1"/>
                </a:solidFill>
                <a:latin typeface="+mn-ea"/>
                <a:ea typeface="+mn-ea"/>
              </a:rPr>
              <a:t>保持良好的個人衞生</a:t>
            </a:r>
            <a:endParaRPr lang="en-US" altLang="zh-TW" sz="2900" dirty="0">
              <a:solidFill>
                <a:schemeClr val="tx1"/>
              </a:solidFill>
              <a:latin typeface="+mn-ea"/>
              <a:ea typeface="+mn-ea"/>
            </a:endParaRPr>
          </a:p>
          <a:p>
            <a:pPr lvl="1">
              <a:lnSpc>
                <a:spcPct val="110000"/>
              </a:lnSpc>
              <a:buFont typeface="Wingdings" panose="05000000000000000000" pitchFamily="2" charset="2"/>
              <a:buChar char="ü"/>
            </a:pPr>
            <a:r>
              <a:rPr lang="zh-TW" altLang="en-US" sz="2600" dirty="0">
                <a:solidFill>
                  <a:schemeClr val="tx1"/>
                </a:solidFill>
                <a:latin typeface="+mn-ea"/>
                <a:ea typeface="+mn-ea"/>
              </a:rPr>
              <a:t>在乘搭公共交通工具或在人多擠逼的地方逗留時佩戴外科口罩</a:t>
            </a:r>
            <a:endParaRPr lang="en-US" altLang="zh-TW" sz="2600" dirty="0">
              <a:solidFill>
                <a:schemeClr val="tx1"/>
              </a:solidFill>
              <a:latin typeface="+mn-ea"/>
              <a:ea typeface="+mn-ea"/>
            </a:endParaRPr>
          </a:p>
          <a:p>
            <a:pPr lvl="1">
              <a:lnSpc>
                <a:spcPct val="110000"/>
              </a:lnSpc>
              <a:buFont typeface="Wingdings" panose="05000000000000000000" pitchFamily="2" charset="2"/>
              <a:buChar char="ü"/>
            </a:pPr>
            <a:r>
              <a:rPr lang="zh-TW" altLang="en-US" sz="2600" dirty="0">
                <a:solidFill>
                  <a:schemeClr val="tx1"/>
                </a:solidFill>
                <a:latin typeface="+mn-ea"/>
                <a:ea typeface="+mn-ea"/>
              </a:rPr>
              <a:t>經常保持雙手清潔</a:t>
            </a:r>
            <a:endParaRPr lang="en-US" altLang="zh-TW" sz="2600" dirty="0">
              <a:solidFill>
                <a:schemeClr val="tx1"/>
              </a:solidFill>
              <a:latin typeface="+mn-ea"/>
              <a:ea typeface="+mn-ea"/>
            </a:endParaRPr>
          </a:p>
          <a:p>
            <a:pPr lvl="1">
              <a:lnSpc>
                <a:spcPct val="110000"/>
              </a:lnSpc>
              <a:buFont typeface="Wingdings" panose="05000000000000000000" pitchFamily="2" charset="2"/>
              <a:buChar char="ü"/>
            </a:pPr>
            <a:r>
              <a:rPr lang="zh-TW" altLang="en-US" sz="2600" dirty="0">
                <a:solidFill>
                  <a:schemeClr val="tx1"/>
                </a:solidFill>
                <a:latin typeface="+mn-ea"/>
                <a:ea typeface="+mn-ea"/>
              </a:rPr>
              <a:t>打噴嚏或咳嗽時用紙巾掩蓋口鼻</a:t>
            </a:r>
            <a:endParaRPr lang="en-US" altLang="zh-TW" sz="2600" dirty="0">
              <a:solidFill>
                <a:schemeClr val="tx1"/>
              </a:solidFill>
              <a:latin typeface="+mn-ea"/>
              <a:ea typeface="+mn-ea"/>
            </a:endParaRPr>
          </a:p>
          <a:p>
            <a:pPr lvl="1">
              <a:lnSpc>
                <a:spcPct val="110000"/>
              </a:lnSpc>
              <a:buFont typeface="Wingdings" panose="05000000000000000000" pitchFamily="2" charset="2"/>
              <a:buChar char="ü"/>
            </a:pPr>
            <a:r>
              <a:rPr lang="zh-TW" altLang="en-US" sz="2600" dirty="0">
                <a:solidFill>
                  <a:schemeClr val="tx1"/>
                </a:solidFill>
                <a:latin typeface="+mn-ea"/>
                <a:ea typeface="+mn-ea"/>
              </a:rPr>
              <a:t>當出現呼吸道感染病徵，應戴上外科口罩，不應上班或上學，避免前往人多擠逼的地方，並盡早向醫生求診等</a:t>
            </a:r>
            <a:endParaRPr lang="en-US" altLang="zh-TW" sz="2600" dirty="0">
              <a:solidFill>
                <a:schemeClr val="tx1"/>
              </a:solidFill>
              <a:latin typeface="+mn-ea"/>
              <a:ea typeface="+mn-ea"/>
            </a:endParaRPr>
          </a:p>
          <a:p>
            <a:pPr marL="228600" lvl="1">
              <a:lnSpc>
                <a:spcPct val="110000"/>
              </a:lnSpc>
            </a:pPr>
            <a:r>
              <a:rPr lang="zh-TW" altLang="en-US" sz="2900" dirty="0">
                <a:solidFill>
                  <a:schemeClr val="tx1"/>
                </a:solidFill>
                <a:latin typeface="+mn-ea"/>
                <a:ea typeface="+mn-ea"/>
              </a:rPr>
              <a:t>保持良好的環境衞生</a:t>
            </a:r>
            <a:endParaRPr lang="en-US" altLang="zh-TW" sz="2900" dirty="0">
              <a:solidFill>
                <a:schemeClr val="tx1"/>
              </a:solidFill>
              <a:latin typeface="+mn-ea"/>
              <a:ea typeface="+mn-ea"/>
            </a:endParaRPr>
          </a:p>
          <a:p>
            <a:pPr marL="228600" lvl="1">
              <a:lnSpc>
                <a:spcPct val="110000"/>
              </a:lnSpc>
            </a:pPr>
            <a:r>
              <a:rPr lang="zh-HK" altLang="en-US" sz="2900" dirty="0">
                <a:solidFill>
                  <a:schemeClr val="tx1"/>
                </a:solidFill>
                <a:latin typeface="+mn-ea"/>
                <a:ea typeface="+mn-ea"/>
              </a:rPr>
              <a:t>保持健康生活模式</a:t>
            </a:r>
            <a:endParaRPr lang="en-US" altLang="zh-HK" sz="2900" dirty="0">
              <a:solidFill>
                <a:schemeClr val="tx1"/>
              </a:solidFill>
              <a:latin typeface="+mn-ea"/>
              <a:ea typeface="+mn-ea"/>
            </a:endParaRPr>
          </a:p>
        </p:txBody>
      </p:sp>
      <p:sp>
        <p:nvSpPr>
          <p:cNvPr id="6" name="矩形 5"/>
          <p:cNvSpPr/>
          <p:nvPr/>
        </p:nvSpPr>
        <p:spPr>
          <a:xfrm rot="357065">
            <a:off x="5319243" y="416482"/>
            <a:ext cx="3690120" cy="18916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zh-TW" altLang="en-US" sz="3200" b="1" dirty="0">
                <a:solidFill>
                  <a:schemeClr val="tx1"/>
                </a:solidFill>
              </a:rPr>
              <a:t>我做得到</a:t>
            </a:r>
          </a:p>
        </p:txBody>
      </p:sp>
      <p:pic>
        <p:nvPicPr>
          <p:cNvPr id="9" name="圖片 8" descr="../../../../Users/patrick/Desktop/螢幕快照%202019-12-23%"/>
          <p:cNvPicPr/>
          <p:nvPr/>
        </p:nvPicPr>
        <p:blipFill>
          <a:blip r:embed="rId3" cstate="print">
            <a:extLst>
              <a:ext uri="{BEBA8EAE-BF5A-486C-A8C5-ECC9F3942E4B}">
                <a14:imgProps xmlns:a14="http://schemas.microsoft.com/office/drawing/2010/main">
                  <a14:imgLayer r:embed="rId4">
                    <a14:imgEffect>
                      <a14:backgroundRemoval t="0" b="99482" l="9268" r="89268"/>
                    </a14:imgEffect>
                  </a14:imgLayer>
                </a14:imgProps>
              </a:ext>
              <a:ext uri="{28A0092B-C50C-407E-A947-70E740481C1C}">
                <a14:useLocalDpi xmlns:a14="http://schemas.microsoft.com/office/drawing/2010/main" val="0"/>
              </a:ext>
            </a:extLst>
          </a:blip>
          <a:srcRect/>
          <a:stretch>
            <a:fillRect/>
          </a:stretch>
        </p:blipFill>
        <p:spPr bwMode="auto">
          <a:xfrm rot="1378940">
            <a:off x="7655276" y="744195"/>
            <a:ext cx="1084667" cy="1260119"/>
          </a:xfrm>
          <a:prstGeom prst="rect">
            <a:avLst/>
          </a:prstGeom>
          <a:noFill/>
          <a:ln>
            <a:noFill/>
          </a:ln>
        </p:spPr>
      </p:pic>
      <p:sp>
        <p:nvSpPr>
          <p:cNvPr id="7" name="文字方塊 6">
            <a:extLst>
              <a:ext uri="{FF2B5EF4-FFF2-40B4-BE49-F238E27FC236}">
                <a16:creationId xmlns:a16="http://schemas.microsoft.com/office/drawing/2014/main" id="{FB9EB653-7056-4DAD-9FD8-714EDBD90990}"/>
              </a:ext>
            </a:extLst>
          </p:cNvPr>
          <p:cNvSpPr txBox="1"/>
          <p:nvPr/>
        </p:nvSpPr>
        <p:spPr>
          <a:xfrm>
            <a:off x="323528" y="6121530"/>
            <a:ext cx="4558940" cy="584775"/>
          </a:xfrm>
          <a:prstGeom prst="rect">
            <a:avLst/>
          </a:prstGeom>
          <a:noFill/>
        </p:spPr>
        <p:txBody>
          <a:bodyPr wrap="none" rtlCol="0">
            <a:spAutoFit/>
          </a:bodyPr>
          <a:lstStyle/>
          <a:p>
            <a:r>
              <a:rPr lang="zh-TW" altLang="en-US" sz="1600" dirty="0"/>
              <a:t>資料來源：香港特別行政區政府</a:t>
            </a:r>
            <a:r>
              <a:rPr lang="en-US" altLang="zh-TW" sz="1600" dirty="0"/>
              <a:t>2019</a:t>
            </a:r>
            <a:r>
              <a:rPr lang="zh-TW" altLang="en-US" sz="1600" dirty="0"/>
              <a:t>冠狀病毒病</a:t>
            </a:r>
            <a:br>
              <a:rPr lang="en-US" altLang="zh-TW" sz="1600" dirty="0"/>
            </a:br>
            <a:r>
              <a:rPr lang="zh-TW" altLang="en-US" sz="1600" dirty="0"/>
              <a:t>專題網站</a:t>
            </a:r>
            <a:r>
              <a:rPr lang="en-US" altLang="zh-TW" sz="1600" dirty="0"/>
              <a:t>—</a:t>
            </a:r>
            <a:r>
              <a:rPr lang="zh-TW" altLang="en-US" sz="1600" dirty="0"/>
              <a:t>同心抗疫（</a:t>
            </a:r>
            <a:r>
              <a:rPr lang="en-US" altLang="zh-TW" sz="1600" dirty="0"/>
              <a:t>2020</a:t>
            </a:r>
            <a:r>
              <a:rPr lang="zh-TW" altLang="en-US" sz="1600" dirty="0"/>
              <a:t>年</a:t>
            </a:r>
            <a:r>
              <a:rPr lang="en-US" altLang="zh-TW" sz="1600" dirty="0"/>
              <a:t>3</a:t>
            </a:r>
            <a:r>
              <a:rPr lang="zh-TW" altLang="en-US" sz="1600" dirty="0"/>
              <a:t>月</a:t>
            </a:r>
            <a:r>
              <a:rPr lang="en-US" altLang="zh-TW" sz="1600" dirty="0"/>
              <a:t>10</a:t>
            </a:r>
            <a:r>
              <a:rPr lang="zh-TW" altLang="en-US" sz="1600" dirty="0"/>
              <a:t>日）</a:t>
            </a:r>
            <a:endParaRPr lang="zh-HK" altLang="en-US" sz="1600" dirty="0"/>
          </a:p>
        </p:txBody>
      </p:sp>
      <p:sp>
        <p:nvSpPr>
          <p:cNvPr id="8" name="矩形: 圓角 10">
            <a:extLst>
              <a:ext uri="{FF2B5EF4-FFF2-40B4-BE49-F238E27FC236}">
                <a16:creationId xmlns:a16="http://schemas.microsoft.com/office/drawing/2014/main" id="{C825B229-DA14-4AEA-9E6A-61AFD6ADCE31}"/>
              </a:ext>
            </a:extLst>
          </p:cNvPr>
          <p:cNvSpPr/>
          <p:nvPr/>
        </p:nvSpPr>
        <p:spPr>
          <a:xfrm>
            <a:off x="5632928" y="4725144"/>
            <a:ext cx="3132372" cy="1541035"/>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zh-TW" altLang="en-US" sz="1600" b="1" kern="0" dirty="0">
                <a:solidFill>
                  <a:schemeClr val="tx1"/>
                </a:solidFill>
                <a:latin typeface="+mn-ea"/>
                <a:cs typeface="Times New Roman"/>
              </a:rPr>
              <a:t>更多資料</a:t>
            </a:r>
            <a:r>
              <a:rPr lang="zh-TW" altLang="en-US" sz="1600" kern="0" dirty="0">
                <a:solidFill>
                  <a:schemeClr val="tx1"/>
                </a:solidFill>
                <a:latin typeface="+mn-ea"/>
                <a:cs typeface="Times New Roman"/>
              </a:rPr>
              <a:t>：你可到</a:t>
            </a:r>
            <a:r>
              <a:rPr lang="zh-TW" altLang="en-US" sz="1600" dirty="0">
                <a:solidFill>
                  <a:schemeClr val="tx1"/>
                </a:solidFill>
                <a:latin typeface="+mn-ea"/>
              </a:rPr>
              <a:t>香港特別行政區政府</a:t>
            </a:r>
            <a:r>
              <a:rPr lang="en-US" altLang="zh-TW" sz="1600" dirty="0">
                <a:solidFill>
                  <a:schemeClr val="tx1"/>
                </a:solidFill>
                <a:latin typeface="+mn-ea"/>
              </a:rPr>
              <a:t>2019</a:t>
            </a:r>
            <a:r>
              <a:rPr lang="zh-TW" altLang="en-US" sz="1600" dirty="0">
                <a:solidFill>
                  <a:schemeClr val="tx1"/>
                </a:solidFill>
                <a:latin typeface="+mn-ea"/>
              </a:rPr>
              <a:t>冠狀病毒病專題網站</a:t>
            </a:r>
            <a:r>
              <a:rPr lang="en-US" altLang="zh-TW" sz="1600" dirty="0">
                <a:solidFill>
                  <a:schemeClr val="tx1"/>
                </a:solidFill>
                <a:latin typeface="+mn-ea"/>
              </a:rPr>
              <a:t>—</a:t>
            </a:r>
            <a:r>
              <a:rPr lang="zh-TW" altLang="en-US" sz="1600" dirty="0">
                <a:solidFill>
                  <a:schemeClr val="tx1"/>
                </a:solidFill>
                <a:latin typeface="+mn-ea"/>
              </a:rPr>
              <a:t>同心抗疫，了解更多健康指引。</a:t>
            </a:r>
            <a:endParaRPr lang="en-US" sz="1600" kern="0" dirty="0">
              <a:solidFill>
                <a:schemeClr val="tx1"/>
              </a:solidFill>
              <a:effectLst/>
              <a:latin typeface="+mn-ea"/>
              <a:cs typeface="Times New Roman"/>
            </a:endParaRPr>
          </a:p>
          <a:p>
            <a:pPr algn="just">
              <a:spcBef>
                <a:spcPts val="600"/>
              </a:spcBef>
              <a:spcAft>
                <a:spcPts val="0"/>
              </a:spcAft>
            </a:pPr>
            <a:r>
              <a:rPr lang="en-US" altLang="zh-HK" sz="1200" dirty="0">
                <a:solidFill>
                  <a:schemeClr val="tx1"/>
                </a:solidFill>
                <a:latin typeface="+mn-ea"/>
              </a:rPr>
              <a:t>https://www.coronavirus.gov.hk/chi/health-advice.html</a:t>
            </a:r>
            <a:endParaRPr lang="zh-TW" sz="1200" kern="100" dirty="0">
              <a:solidFill>
                <a:schemeClr val="tx1"/>
              </a:solidFill>
              <a:effectLst/>
              <a:latin typeface="+mn-ea"/>
              <a:cs typeface="Times New Roman"/>
            </a:endParaRPr>
          </a:p>
        </p:txBody>
      </p:sp>
      <p:sp>
        <p:nvSpPr>
          <p:cNvPr id="10" name="文字方塊 9"/>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12</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95332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1503698"/>
          </a:xfrm>
        </p:spPr>
        <p:style>
          <a:lnRef idx="1">
            <a:schemeClr val="accent5"/>
          </a:lnRef>
          <a:fillRef idx="3">
            <a:schemeClr val="accent5"/>
          </a:fillRef>
          <a:effectRef idx="2">
            <a:schemeClr val="accent5"/>
          </a:effectRef>
          <a:fontRef idx="minor">
            <a:schemeClr val="lt1"/>
          </a:fontRef>
        </p:style>
        <p:txBody>
          <a:bodyPr>
            <a:normAutofit/>
          </a:bodyPr>
          <a:lstStyle/>
          <a:p>
            <a:pPr algn="ctr">
              <a:spcBef>
                <a:spcPts val="20"/>
              </a:spcBef>
            </a:pPr>
            <a:r>
              <a:rPr lang="zh-TW" altLang="en-US" sz="2800" dirty="0"/>
              <a:t> </a:t>
            </a:r>
            <a:r>
              <a:rPr lang="zh-TW" altLang="en-US" sz="2800" b="1" dirty="0"/>
              <a:t>香港一間印度</a:t>
            </a:r>
            <a:r>
              <a:rPr lang="zh-TW" altLang="en-US" sz="2800" b="1" dirty="0">
                <a:solidFill>
                  <a:schemeClr val="bg1"/>
                </a:solidFill>
              </a:rPr>
              <a:t>商店</a:t>
            </a:r>
            <a:r>
              <a:rPr lang="zh-TW" altLang="en-US" sz="2800" b="1" dirty="0"/>
              <a:t>近日免費派發口罩，任何人均可到店舖拿取口罩，毋須購買任何貨品。</a:t>
            </a:r>
            <a:endParaRPr lang="zh-HK" altLang="en-US" sz="2800" b="1" dirty="0"/>
          </a:p>
        </p:txBody>
      </p:sp>
      <p:sp>
        <p:nvSpPr>
          <p:cNvPr id="6" name="流程圖: 文件 5"/>
          <p:cNvSpPr/>
          <p:nvPr/>
        </p:nvSpPr>
        <p:spPr>
          <a:xfrm>
            <a:off x="415752" y="1950409"/>
            <a:ext cx="4216619" cy="3858703"/>
          </a:xfrm>
          <a:prstGeom prst="flowChartDocument">
            <a:avLst/>
          </a:prstGeom>
          <a:ln w="57150">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zh-TW" altLang="en-US" sz="2000" b="1" dirty="0">
                <a:latin typeface="+mn-ea"/>
              </a:rPr>
              <a:t>該店負責人是在港生活的印度裔人，他受訪時指，「香港是我們的家，我有很多香港人朋友，我覺得大家無分種族，都是一家人，我只是盡自己的責任，為社群出一分力。」</a:t>
            </a:r>
            <a:endParaRPr lang="en-US" altLang="zh-TW" sz="2000" b="1" u="sng" dirty="0">
              <a:latin typeface="+mn-ea"/>
            </a:endParaRPr>
          </a:p>
        </p:txBody>
      </p:sp>
      <p:sp>
        <p:nvSpPr>
          <p:cNvPr id="7" name="流程圖: 文件 6"/>
          <p:cNvSpPr/>
          <p:nvPr/>
        </p:nvSpPr>
        <p:spPr>
          <a:xfrm>
            <a:off x="4572000" y="2701590"/>
            <a:ext cx="4320480" cy="3575295"/>
          </a:xfrm>
          <a:prstGeom prst="flowChartDocument">
            <a:avLst/>
          </a:prstGeom>
          <a:ln w="57150">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zh-TW" altLang="zh-HK" sz="2000" b="1" dirty="0"/>
              <a:t>在</a:t>
            </a:r>
            <a:r>
              <a:rPr lang="zh-TW" altLang="en-US" sz="2000" b="1" dirty="0"/>
              <a:t>該</a:t>
            </a:r>
            <a:r>
              <a:rPr lang="zh-TW" altLang="zh-HK" sz="2000" b="1" dirty="0"/>
              <a:t>印度</a:t>
            </a:r>
            <a:r>
              <a:rPr lang="zh-TW" altLang="en-US" sz="2000" b="1" dirty="0"/>
              <a:t>商店工作的</a:t>
            </a:r>
            <a:r>
              <a:rPr lang="zh-TW" altLang="zh-HK" sz="2000" b="1" dirty="0"/>
              <a:t>員工直言過往自己跟不少港人一樣，對印度裔社群認識不多，甚或有負面印象。但</a:t>
            </a:r>
            <a:r>
              <a:rPr lang="zh-TW" altLang="en-US" sz="2000" b="1" dirty="0"/>
              <a:t>現在</a:t>
            </a:r>
            <a:r>
              <a:rPr lang="zh-TW" altLang="zh-HK" sz="2000" b="1" u="sng" dirty="0"/>
              <a:t>對印度社群了解加深了</a:t>
            </a:r>
            <a:r>
              <a:rPr lang="zh-TW" altLang="zh-HK" sz="2000" b="1" dirty="0"/>
              <a:t>，認為「佢哋好有愛</a:t>
            </a:r>
            <a:r>
              <a:rPr lang="zh-TW" altLang="en-US" sz="2000" b="1" dirty="0"/>
              <a:t>，好有心」</a:t>
            </a:r>
            <a:r>
              <a:rPr lang="zh-TW" altLang="zh-HK" sz="2000" b="1" dirty="0"/>
              <a:t>，這次印度</a:t>
            </a:r>
            <a:r>
              <a:rPr lang="zh-TW" altLang="en-US" sz="2000" b="1" dirty="0"/>
              <a:t>商店</a:t>
            </a:r>
            <a:r>
              <a:rPr lang="zh-TW" altLang="zh-HK" sz="2000" b="1" dirty="0"/>
              <a:t>更在</a:t>
            </a:r>
            <a:r>
              <a:rPr lang="zh-TW" altLang="en-US" sz="2000" b="1" dirty="0"/>
              <a:t>一些</a:t>
            </a:r>
            <a:r>
              <a:rPr lang="zh-TW" altLang="zh-HK" sz="2000" b="1" dirty="0"/>
              <a:t>商戶將口罩抬價時，向市民雪中送炭派口罩，令她大受感動，坦言</a:t>
            </a:r>
            <a:r>
              <a:rPr lang="zh-TW" altLang="en-US" sz="2000" b="1" dirty="0"/>
              <a:t>香港人也應該向他們學習，</a:t>
            </a:r>
            <a:r>
              <a:rPr lang="zh-TW" altLang="zh-HK" sz="2000" b="1" u="sng" dirty="0"/>
              <a:t>無分彼此，互相幫助</a:t>
            </a:r>
            <a:r>
              <a:rPr lang="zh-TW" altLang="zh-HK" sz="2000" b="1" dirty="0"/>
              <a:t>。</a:t>
            </a:r>
            <a:endParaRPr lang="en-US" altLang="zh-TW" sz="2000" b="1" u="sng" dirty="0"/>
          </a:p>
        </p:txBody>
      </p:sp>
      <p:sp>
        <p:nvSpPr>
          <p:cNvPr id="5" name="文字方塊 4">
            <a:extLst>
              <a:ext uri="{FF2B5EF4-FFF2-40B4-BE49-F238E27FC236}">
                <a16:creationId xmlns:a16="http://schemas.microsoft.com/office/drawing/2014/main" id="{9197C09A-1550-4BA9-8230-497988FA790D}"/>
              </a:ext>
            </a:extLst>
          </p:cNvPr>
          <p:cNvSpPr txBox="1"/>
          <p:nvPr/>
        </p:nvSpPr>
        <p:spPr>
          <a:xfrm>
            <a:off x="323528" y="6284059"/>
            <a:ext cx="5165197" cy="338554"/>
          </a:xfrm>
          <a:prstGeom prst="rect">
            <a:avLst/>
          </a:prstGeom>
          <a:noFill/>
        </p:spPr>
        <p:txBody>
          <a:bodyPr wrap="none" rtlCol="0">
            <a:spAutoFit/>
          </a:bodyPr>
          <a:lstStyle/>
          <a:p>
            <a:r>
              <a:rPr lang="zh-TW" altLang="en-US" sz="1600" dirty="0"/>
              <a:t>資料來源：</a:t>
            </a:r>
            <a:r>
              <a:rPr lang="zh-TW" altLang="zh-HK" sz="1600" dirty="0"/>
              <a:t>綜合報章報道（</a:t>
            </a:r>
            <a:r>
              <a:rPr lang="en-US" altLang="zh-TW" sz="1600" dirty="0"/>
              <a:t>2020</a:t>
            </a:r>
            <a:r>
              <a:rPr lang="zh-TW" altLang="en-US" sz="1600" dirty="0"/>
              <a:t>年</a:t>
            </a:r>
            <a:r>
              <a:rPr lang="en-US" altLang="zh-TW" sz="1600" dirty="0"/>
              <a:t>1</a:t>
            </a:r>
            <a:r>
              <a:rPr lang="zh-TW" altLang="en-US" sz="1600" dirty="0"/>
              <a:t>月</a:t>
            </a:r>
            <a:r>
              <a:rPr lang="en-US" altLang="zh-TW" sz="1600" dirty="0"/>
              <a:t>28</a:t>
            </a:r>
            <a:r>
              <a:rPr lang="zh-TW" altLang="en-US" sz="1600" dirty="0"/>
              <a:t>日至</a:t>
            </a:r>
            <a:r>
              <a:rPr lang="en-US" altLang="zh-TW" sz="1600" dirty="0"/>
              <a:t>2</a:t>
            </a:r>
            <a:r>
              <a:rPr lang="zh-TW" altLang="en-US" sz="1600" dirty="0"/>
              <a:t>月</a:t>
            </a:r>
            <a:r>
              <a:rPr lang="en-US" altLang="zh-TW" sz="1600" dirty="0"/>
              <a:t>8</a:t>
            </a:r>
            <a:r>
              <a:rPr lang="zh-TW" altLang="en-US" sz="1600" dirty="0"/>
              <a:t>日</a:t>
            </a:r>
            <a:r>
              <a:rPr lang="zh-TW" altLang="zh-HK" sz="1600" dirty="0"/>
              <a:t>）</a:t>
            </a:r>
            <a:endParaRPr lang="zh-HK" altLang="en-US" sz="1600" dirty="0"/>
          </a:p>
        </p:txBody>
      </p:sp>
      <p:sp>
        <p:nvSpPr>
          <p:cNvPr id="8" name="文字方塊 7"/>
          <p:cNvSpPr txBox="1"/>
          <p:nvPr/>
        </p:nvSpPr>
        <p:spPr>
          <a:xfrm>
            <a:off x="8611506" y="6361583"/>
            <a:ext cx="352982"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13</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54654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16291" y="1124744"/>
            <a:ext cx="3167955" cy="5435904"/>
          </a:xfrm>
        </p:spPr>
        <p:txBody>
          <a:bodyPr anchor="t">
            <a:normAutofit/>
          </a:bodyPr>
          <a:lstStyle/>
          <a:p>
            <a:pPr marL="180000"/>
            <a:r>
              <a:rPr lang="zh-TW" altLang="en-US" sz="4400" b="1" dirty="0"/>
              <a:t>多元共融、</a:t>
            </a:r>
            <a:br>
              <a:rPr lang="en-US" altLang="zh-TW" sz="4400" b="1" dirty="0"/>
            </a:br>
            <a:r>
              <a:rPr lang="zh-HK" altLang="en-US" sz="4400" b="1" dirty="0"/>
              <a:t>關愛</a:t>
            </a:r>
            <a:r>
              <a:rPr lang="zh-TW" altLang="en-US" sz="4400" b="1" dirty="0"/>
              <a:t>、</a:t>
            </a:r>
            <a:br>
              <a:rPr lang="en-US" altLang="zh-HK" sz="4400" b="1" dirty="0"/>
            </a:br>
            <a:r>
              <a:rPr lang="zh-HK" altLang="en-US" sz="4400" b="1" dirty="0"/>
              <a:t>互助</a:t>
            </a:r>
            <a:r>
              <a:rPr lang="zh-TW" altLang="en-US" sz="4400" b="1" dirty="0"/>
              <a:t>等</a:t>
            </a:r>
          </a:p>
        </p:txBody>
      </p:sp>
      <p:sp>
        <p:nvSpPr>
          <p:cNvPr id="5" name="內容版面配置區 4"/>
          <p:cNvSpPr>
            <a:spLocks noGrp="1"/>
          </p:cNvSpPr>
          <p:nvPr>
            <p:ph idx="1"/>
          </p:nvPr>
        </p:nvSpPr>
        <p:spPr>
          <a:xfrm>
            <a:off x="251520" y="332656"/>
            <a:ext cx="4824536" cy="6300000"/>
          </a:xfrm>
        </p:spPr>
        <p:txBody>
          <a:bodyPr anchor="t">
            <a:normAutofit/>
          </a:bodyPr>
          <a:lstStyle/>
          <a:p>
            <a:pPr>
              <a:lnSpc>
                <a:spcPct val="120000"/>
              </a:lnSpc>
              <a:spcBef>
                <a:spcPts val="600"/>
              </a:spcBef>
            </a:pPr>
            <a:r>
              <a:rPr lang="zh-TW" altLang="en-US" sz="2800" kern="0" dirty="0">
                <a:solidFill>
                  <a:srgbClr val="000000"/>
                </a:solidFill>
                <a:latin typeface="+mn-ea"/>
                <a:ea typeface="+mn-ea"/>
                <a:cs typeface="Times New Roman"/>
              </a:rPr>
              <a:t>印度商店負責人向市民免費派發口罩，展示了多元共融</a:t>
            </a:r>
            <a:r>
              <a:rPr lang="zh-HK" altLang="zh-HK" sz="2800" dirty="0"/>
              <a:t>為社會帶來</a:t>
            </a:r>
            <a:r>
              <a:rPr lang="zh-TW" altLang="en-US" sz="2800" kern="0" dirty="0">
                <a:solidFill>
                  <a:srgbClr val="000000"/>
                </a:solidFill>
                <a:latin typeface="+mn-ea"/>
                <a:cs typeface="Times New Roman"/>
              </a:rPr>
              <a:t>的</a:t>
            </a:r>
            <a:r>
              <a:rPr lang="zh-HK" altLang="zh-HK" sz="2800" dirty="0"/>
              <a:t>正面效益</a:t>
            </a:r>
            <a:r>
              <a:rPr lang="zh-HK" altLang="en-US" sz="2800" dirty="0"/>
              <a:t>，如： </a:t>
            </a:r>
            <a:endParaRPr lang="en-US" altLang="zh-HK" sz="2800" dirty="0"/>
          </a:p>
          <a:p>
            <a:pPr lvl="1">
              <a:lnSpc>
                <a:spcPct val="120000"/>
              </a:lnSpc>
            </a:pPr>
            <a:r>
              <a:rPr lang="zh-TW" altLang="zh-HK" sz="2400" dirty="0">
                <a:solidFill>
                  <a:schemeClr val="tx1"/>
                </a:solidFill>
              </a:rPr>
              <a:t>社會上每個人都能發揮所長，有助人們對社會產生歸屬感</a:t>
            </a:r>
            <a:endParaRPr lang="en-US" altLang="zh-TW" sz="2400" dirty="0">
              <a:solidFill>
                <a:schemeClr val="tx1"/>
              </a:solidFill>
            </a:endParaRPr>
          </a:p>
          <a:p>
            <a:pPr lvl="1">
              <a:lnSpc>
                <a:spcPct val="120000"/>
              </a:lnSpc>
            </a:pPr>
            <a:r>
              <a:rPr lang="zh-TW" altLang="zh-HK" sz="2400" dirty="0">
                <a:solidFill>
                  <a:schemeClr val="tx1"/>
                </a:solidFill>
              </a:rPr>
              <a:t>人與人之間的溝通和相互了解，有助減少誤會和衝突，使社會變得更和諧和穩定</a:t>
            </a:r>
            <a:endParaRPr lang="en-US" altLang="zh-TW" sz="2400" dirty="0">
              <a:solidFill>
                <a:schemeClr val="tx1"/>
              </a:solidFill>
            </a:endParaRPr>
          </a:p>
        </p:txBody>
      </p:sp>
      <p:sp>
        <p:nvSpPr>
          <p:cNvPr id="7" name="矩形: 圓角 10"/>
          <p:cNvSpPr/>
          <p:nvPr/>
        </p:nvSpPr>
        <p:spPr>
          <a:xfrm>
            <a:off x="5400068" y="3573015"/>
            <a:ext cx="3600400" cy="1346411"/>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zh-TW" altLang="en-US" sz="1600" b="1" kern="0" dirty="0">
                <a:solidFill>
                  <a:srgbClr val="000000"/>
                </a:solidFill>
                <a:latin typeface="+mn-ea"/>
                <a:cs typeface="Times New Roman"/>
              </a:rPr>
              <a:t>重溫</a:t>
            </a:r>
            <a:r>
              <a:rPr lang="zh-TW" altLang="en-US" sz="1600" kern="0" dirty="0">
                <a:solidFill>
                  <a:srgbClr val="000000"/>
                </a:solidFill>
                <a:latin typeface="+mn-ea"/>
                <a:cs typeface="Times New Roman"/>
              </a:rPr>
              <a:t>：</a:t>
            </a:r>
            <a:r>
              <a:rPr lang="en-US" sz="1600" kern="0" dirty="0">
                <a:solidFill>
                  <a:srgbClr val="000000"/>
                </a:solidFill>
                <a:effectLst/>
                <a:latin typeface="+mn-ea"/>
                <a:cs typeface="Times New Roman"/>
              </a:rPr>
              <a:t>「</a:t>
            </a:r>
            <a:r>
              <a:rPr lang="en-US" sz="1600" kern="0" dirty="0" err="1">
                <a:solidFill>
                  <a:srgbClr val="000000"/>
                </a:solidFill>
                <a:effectLst/>
                <a:latin typeface="+mn-ea"/>
                <a:cs typeface="Times New Roman"/>
              </a:rPr>
              <a:t>三分鐘概念」動畫視像片段「多元共融</a:t>
            </a:r>
            <a:r>
              <a:rPr lang="en-US" sz="1600" kern="0" dirty="0">
                <a:solidFill>
                  <a:srgbClr val="000000"/>
                </a:solidFill>
                <a:effectLst/>
                <a:latin typeface="+mn-ea"/>
                <a:cs typeface="Times New Roman"/>
              </a:rPr>
              <a:t>」，</a:t>
            </a:r>
            <a:r>
              <a:rPr lang="en-US" sz="1600" kern="0" dirty="0" err="1">
                <a:solidFill>
                  <a:srgbClr val="000000"/>
                </a:solidFill>
                <a:effectLst/>
                <a:latin typeface="+mn-ea"/>
                <a:cs typeface="Times New Roman"/>
              </a:rPr>
              <a:t>了解多元共融社會可帶來正面效益</a:t>
            </a:r>
            <a:r>
              <a:rPr lang="en-US" sz="1600" kern="0" dirty="0">
                <a:solidFill>
                  <a:srgbClr val="000000"/>
                </a:solidFill>
                <a:effectLst/>
                <a:latin typeface="+mn-ea"/>
                <a:cs typeface="Times New Roman"/>
              </a:rPr>
              <a:t>。</a:t>
            </a:r>
          </a:p>
          <a:p>
            <a:pPr algn="just">
              <a:spcBef>
                <a:spcPts val="600"/>
              </a:spcBef>
              <a:spcAft>
                <a:spcPts val="0"/>
              </a:spcAft>
            </a:pPr>
            <a:r>
              <a:rPr lang="en-US" sz="1200" kern="100" dirty="0">
                <a:solidFill>
                  <a:srgbClr val="000000"/>
                </a:solidFill>
                <a:effectLst/>
                <a:latin typeface="+mn-ea"/>
                <a:cs typeface="Times New Roman"/>
              </a:rPr>
              <a:t>https://www.youtube.com/watch?v=fWkOOM9nSDg&amp;feature=youtu.be</a:t>
            </a:r>
            <a:endParaRPr lang="zh-TW" sz="1200" kern="100" dirty="0">
              <a:effectLst/>
              <a:latin typeface="+mn-ea"/>
              <a:cs typeface="Times New Roman"/>
            </a:endParaRPr>
          </a:p>
        </p:txBody>
      </p:sp>
      <p:pic>
        <p:nvPicPr>
          <p:cNvPr id="8" name="圖片 7" descr="../../../../Users/patrick/Desktop/螢幕快照%202019-12-23%"/>
          <p:cNvPicPr/>
          <p:nvPr/>
        </p:nvPicPr>
        <p:blipFill>
          <a:blip r:embed="rId3">
            <a:extLst>
              <a:ext uri="{28A0092B-C50C-407E-A947-70E740481C1C}">
                <a14:useLocalDpi xmlns:a14="http://schemas.microsoft.com/office/drawing/2010/main" val="0"/>
              </a:ext>
            </a:extLst>
          </a:blip>
          <a:srcRect/>
          <a:stretch>
            <a:fillRect/>
          </a:stretch>
        </p:blipFill>
        <p:spPr bwMode="auto">
          <a:xfrm>
            <a:off x="5969719" y="5297956"/>
            <a:ext cx="855980" cy="703580"/>
          </a:xfrm>
          <a:prstGeom prst="rect">
            <a:avLst/>
          </a:prstGeom>
          <a:noFill/>
          <a:ln>
            <a:noFill/>
          </a:ln>
        </p:spPr>
      </p:pic>
      <p:pic>
        <p:nvPicPr>
          <p:cNvPr id="1026" name="Picture 2" descr="C:\Users\Asus\Desktop\inclus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268" y="5095971"/>
            <a:ext cx="1265612" cy="1265612"/>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8608300" y="6361583"/>
            <a:ext cx="356188"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14</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0462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16291" y="260648"/>
            <a:ext cx="3167955" cy="6264696"/>
          </a:xfrm>
        </p:spPr>
        <p:txBody>
          <a:bodyPr anchor="ctr">
            <a:normAutofit/>
          </a:bodyPr>
          <a:lstStyle/>
          <a:p>
            <a:pPr marL="180000"/>
            <a:r>
              <a:rPr lang="zh-HK" altLang="en-US" sz="4400" b="1" dirty="0"/>
              <a:t>關愛</a:t>
            </a:r>
            <a:r>
              <a:rPr lang="zh-TW" altLang="en-US" sz="4400" b="1" dirty="0"/>
              <a:t>、</a:t>
            </a:r>
            <a:br>
              <a:rPr lang="en-US" altLang="zh-TW" sz="4400" b="1" dirty="0"/>
            </a:br>
            <a:r>
              <a:rPr lang="zh-TW" altLang="en-US" sz="4400" b="1" dirty="0"/>
              <a:t>互助、</a:t>
            </a:r>
            <a:br>
              <a:rPr lang="en-US" altLang="zh-TW" sz="4400" b="1" dirty="0"/>
            </a:br>
            <a:r>
              <a:rPr lang="zh-HK" altLang="en-US" sz="4400" b="1" dirty="0"/>
              <a:t>共同福祉</a:t>
            </a:r>
            <a:r>
              <a:rPr lang="zh-TW" altLang="en-US" sz="4400" b="1" dirty="0"/>
              <a:t>等</a:t>
            </a:r>
          </a:p>
        </p:txBody>
      </p:sp>
      <p:sp>
        <p:nvSpPr>
          <p:cNvPr id="5" name="內容版面配置區 4"/>
          <p:cNvSpPr>
            <a:spLocks noGrp="1"/>
          </p:cNvSpPr>
          <p:nvPr>
            <p:ph idx="1"/>
          </p:nvPr>
        </p:nvSpPr>
        <p:spPr>
          <a:xfrm>
            <a:off x="251520" y="332656"/>
            <a:ext cx="4824536" cy="5951403"/>
          </a:xfrm>
        </p:spPr>
        <p:txBody>
          <a:bodyPr anchor="t">
            <a:normAutofit fontScale="92500" lnSpcReduction="10000"/>
          </a:bodyPr>
          <a:lstStyle/>
          <a:p>
            <a:pPr>
              <a:lnSpc>
                <a:spcPct val="120000"/>
              </a:lnSpc>
              <a:spcBef>
                <a:spcPts val="600"/>
              </a:spcBef>
            </a:pPr>
            <a:r>
              <a:rPr lang="zh-TW" altLang="en-US" sz="2800" dirty="0">
                <a:solidFill>
                  <a:schemeClr val="tx1"/>
                </a:solidFill>
              </a:rPr>
              <a:t>日本向中國捐贈</a:t>
            </a:r>
            <a:r>
              <a:rPr lang="en-US" altLang="zh-TW" sz="2800" dirty="0">
                <a:solidFill>
                  <a:schemeClr val="tx1"/>
                </a:solidFill>
              </a:rPr>
              <a:t>12</a:t>
            </a:r>
            <a:r>
              <a:rPr lang="zh-TW" altLang="en-US" sz="2800" dirty="0">
                <a:solidFill>
                  <a:schemeClr val="tx1"/>
                </a:solidFill>
              </a:rPr>
              <a:t>萬套防護服</a:t>
            </a:r>
            <a:endParaRPr lang="en-US" altLang="zh-TW" sz="2800" dirty="0">
              <a:solidFill>
                <a:schemeClr val="tx1"/>
              </a:solidFill>
            </a:endParaRPr>
          </a:p>
          <a:p>
            <a:pPr>
              <a:lnSpc>
                <a:spcPct val="120000"/>
              </a:lnSpc>
              <a:spcBef>
                <a:spcPts val="600"/>
              </a:spcBef>
            </a:pPr>
            <a:r>
              <a:rPr lang="zh-TW" altLang="en-US" sz="2800" dirty="0">
                <a:solidFill>
                  <a:schemeClr val="tx1"/>
                </a:solidFill>
              </a:rPr>
              <a:t>馬雲向日本捐贈</a:t>
            </a:r>
            <a:r>
              <a:rPr lang="en-US" altLang="zh-TW" sz="2800" dirty="0">
                <a:solidFill>
                  <a:schemeClr val="tx1"/>
                </a:solidFill>
              </a:rPr>
              <a:t>100</a:t>
            </a:r>
            <a:r>
              <a:rPr lang="zh-TW" altLang="en-US" sz="2800" dirty="0">
                <a:solidFill>
                  <a:schemeClr val="tx1"/>
                </a:solidFill>
              </a:rPr>
              <a:t>萬個口罩</a:t>
            </a:r>
            <a:r>
              <a:rPr lang="zh-HK" altLang="en-US" sz="2800" dirty="0">
                <a:solidFill>
                  <a:schemeClr val="tx1"/>
                </a:solidFill>
              </a:rPr>
              <a:t>： </a:t>
            </a:r>
            <a:endParaRPr lang="en-US" altLang="zh-HK" sz="2800" dirty="0">
              <a:solidFill>
                <a:schemeClr val="tx1"/>
              </a:solidFill>
            </a:endParaRPr>
          </a:p>
          <a:p>
            <a:pPr lvl="1">
              <a:lnSpc>
                <a:spcPct val="120000"/>
              </a:lnSpc>
            </a:pPr>
            <a:r>
              <a:rPr lang="zh-TW" altLang="en-US" sz="2400" dirty="0">
                <a:solidFill>
                  <a:schemeClr val="tx1"/>
                </a:solidFill>
              </a:rPr>
              <a:t>在相互依存的世界，我們不能獨善其身，置身事外</a:t>
            </a:r>
            <a:endParaRPr lang="en-US" altLang="zh-TW" sz="2400" dirty="0">
              <a:solidFill>
                <a:schemeClr val="tx1"/>
              </a:solidFill>
            </a:endParaRPr>
          </a:p>
          <a:p>
            <a:pPr lvl="1">
              <a:lnSpc>
                <a:spcPct val="120000"/>
              </a:lnSpc>
            </a:pPr>
            <a:r>
              <a:rPr lang="zh-TW" altLang="en-US" sz="2400" dirty="0">
                <a:solidFill>
                  <a:schemeClr val="tx1"/>
                </a:solidFill>
              </a:rPr>
              <a:t>大家應互相幫忙，同舟並濟，為人類共同福祉努力</a:t>
            </a:r>
            <a:endParaRPr lang="en-US" altLang="zh-TW" sz="2400" dirty="0">
              <a:solidFill>
                <a:schemeClr val="tx1"/>
              </a:solidFill>
            </a:endParaRPr>
          </a:p>
          <a:p>
            <a:pPr lvl="1">
              <a:lnSpc>
                <a:spcPct val="120000"/>
              </a:lnSpc>
            </a:pPr>
            <a:r>
              <a:rPr lang="zh-TW" altLang="en-US" sz="2400" dirty="0">
                <a:solidFill>
                  <a:schemeClr val="tx1"/>
                </a:solidFill>
              </a:rPr>
              <a:t>各地可互相合作，交換疫情資訊，合作研發疫苗等，才能共渡難關</a:t>
            </a:r>
            <a:endParaRPr lang="en-US" altLang="zh-TW" sz="2400" dirty="0">
              <a:solidFill>
                <a:schemeClr val="tx1"/>
              </a:solidFill>
            </a:endParaRPr>
          </a:p>
          <a:p>
            <a:pPr lvl="1">
              <a:lnSpc>
                <a:spcPct val="120000"/>
              </a:lnSpc>
            </a:pPr>
            <a:r>
              <a:rPr lang="zh-TW" altLang="en-US" sz="2400" dirty="0">
                <a:solidFill>
                  <a:schemeClr val="tx1"/>
                </a:solidFill>
              </a:rPr>
              <a:t>幫助別人是無私的行為，亦不是期望有任何回報</a:t>
            </a:r>
            <a:endParaRPr lang="en-US" altLang="zh-TW" sz="2400" dirty="0">
              <a:solidFill>
                <a:schemeClr val="tx1"/>
              </a:solidFill>
            </a:endParaRPr>
          </a:p>
          <a:p>
            <a:pPr>
              <a:lnSpc>
                <a:spcPct val="120000"/>
              </a:lnSpc>
              <a:spcBef>
                <a:spcPts val="1200"/>
              </a:spcBef>
            </a:pPr>
            <a:r>
              <a:rPr lang="zh-TW" altLang="en-US" sz="2800" dirty="0">
                <a:solidFill>
                  <a:schemeClr val="tx1"/>
                </a:solidFill>
                <a:latin typeface="+mn-ea"/>
              </a:rPr>
              <a:t>在抗疫時期，這種</a:t>
            </a:r>
            <a:r>
              <a:rPr lang="zh-TW" altLang="en-US" sz="2800" u="sng" dirty="0">
                <a:solidFill>
                  <a:schemeClr val="tx1"/>
                </a:solidFill>
                <a:latin typeface="+mn-ea"/>
              </a:rPr>
              <a:t>齊心一致</a:t>
            </a:r>
            <a:r>
              <a:rPr lang="zh-TW" altLang="en-US" sz="2800" dirty="0">
                <a:solidFill>
                  <a:schemeClr val="tx1"/>
                </a:solidFill>
                <a:latin typeface="+mn-ea"/>
              </a:rPr>
              <a:t>、</a:t>
            </a:r>
            <a:r>
              <a:rPr lang="zh-TW" altLang="en-US" sz="2800" u="sng" dirty="0">
                <a:solidFill>
                  <a:schemeClr val="tx1"/>
                </a:solidFill>
                <a:latin typeface="+mn-ea"/>
              </a:rPr>
              <a:t>互相幫助</a:t>
            </a:r>
            <a:r>
              <a:rPr lang="zh-TW" altLang="en-US" sz="2800" dirty="0">
                <a:solidFill>
                  <a:schemeClr val="tx1"/>
                </a:solidFill>
                <a:latin typeface="+mn-ea"/>
              </a:rPr>
              <a:t>、</a:t>
            </a:r>
            <a:r>
              <a:rPr lang="zh-TW" altLang="en-US" sz="2800" u="sng" dirty="0">
                <a:solidFill>
                  <a:schemeClr val="tx1"/>
                </a:solidFill>
                <a:latin typeface="+mn-ea"/>
              </a:rPr>
              <a:t>互相關愛</a:t>
            </a:r>
            <a:r>
              <a:rPr lang="zh-TW" altLang="en-US" sz="2800" dirty="0">
                <a:solidFill>
                  <a:schemeClr val="tx1"/>
                </a:solidFill>
                <a:latin typeface="+mn-ea"/>
              </a:rPr>
              <a:t>尤其重要，有助對抗疫情。</a:t>
            </a:r>
            <a:endParaRPr lang="en-US" altLang="zh-TW" kern="0" dirty="0">
              <a:solidFill>
                <a:schemeClr val="tx1"/>
              </a:solidFill>
              <a:latin typeface="+mn-ea"/>
              <a:ea typeface="+mn-ea"/>
              <a:cs typeface="Times New Roman"/>
            </a:endParaRP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15</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
        <p:nvSpPr>
          <p:cNvPr id="7" name="文字方塊 6">
            <a:extLst>
              <a:ext uri="{FF2B5EF4-FFF2-40B4-BE49-F238E27FC236}">
                <a16:creationId xmlns:a16="http://schemas.microsoft.com/office/drawing/2014/main" id="{9197C09A-1550-4BA9-8230-497988FA790D}"/>
              </a:ext>
            </a:extLst>
          </p:cNvPr>
          <p:cNvSpPr txBox="1"/>
          <p:nvPr/>
        </p:nvSpPr>
        <p:spPr>
          <a:xfrm>
            <a:off x="323528" y="6284059"/>
            <a:ext cx="5044971" cy="338554"/>
          </a:xfrm>
          <a:prstGeom prst="rect">
            <a:avLst/>
          </a:prstGeom>
          <a:noFill/>
        </p:spPr>
        <p:txBody>
          <a:bodyPr wrap="none" rtlCol="0">
            <a:spAutoFit/>
          </a:bodyPr>
          <a:lstStyle/>
          <a:p>
            <a:r>
              <a:rPr lang="zh-TW" altLang="en-US" sz="1600" dirty="0"/>
              <a:t>資料來源：</a:t>
            </a:r>
            <a:r>
              <a:rPr lang="zh-TW" altLang="zh-HK" sz="1600" dirty="0"/>
              <a:t>綜合報章報道（</a:t>
            </a:r>
            <a:r>
              <a:rPr lang="en-US" altLang="zh-TW" sz="1600" dirty="0"/>
              <a:t>2020</a:t>
            </a:r>
            <a:r>
              <a:rPr lang="zh-TW" altLang="en-US" sz="1600" dirty="0"/>
              <a:t>年</a:t>
            </a:r>
            <a:r>
              <a:rPr lang="en-US" altLang="zh-TW" sz="1600" dirty="0"/>
              <a:t>3</a:t>
            </a:r>
            <a:r>
              <a:rPr lang="zh-TW" altLang="en-US" sz="1600" dirty="0"/>
              <a:t>月</a:t>
            </a:r>
            <a:r>
              <a:rPr lang="en-US" altLang="zh-TW" sz="1600" dirty="0"/>
              <a:t>2</a:t>
            </a:r>
            <a:r>
              <a:rPr lang="zh-TW" altLang="en-US" sz="1600" dirty="0"/>
              <a:t>日至</a:t>
            </a:r>
            <a:r>
              <a:rPr lang="en-US" altLang="zh-TW" sz="1600" dirty="0"/>
              <a:t>3</a:t>
            </a:r>
            <a:r>
              <a:rPr lang="zh-TW" altLang="en-US" sz="1600" dirty="0"/>
              <a:t>月</a:t>
            </a:r>
            <a:r>
              <a:rPr lang="en-US" altLang="zh-TW" sz="1600" dirty="0"/>
              <a:t>3</a:t>
            </a:r>
            <a:r>
              <a:rPr lang="zh-TW" altLang="en-US" sz="1600" dirty="0"/>
              <a:t>日</a:t>
            </a:r>
            <a:r>
              <a:rPr lang="zh-TW" altLang="zh-HK" sz="1600" dirty="0"/>
              <a:t>）</a:t>
            </a:r>
            <a:endParaRPr lang="zh-HK" altLang="en-US" sz="1600" dirty="0"/>
          </a:p>
        </p:txBody>
      </p:sp>
    </p:spTree>
    <p:extLst>
      <p:ext uri="{BB962C8B-B14F-4D97-AF65-F5344CB8AC3E}">
        <p14:creationId xmlns:p14="http://schemas.microsoft.com/office/powerpoint/2010/main" val="34386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 y="0"/>
            <a:ext cx="9171432" cy="2272950"/>
          </a:xfrm>
          <a:solidFill>
            <a:schemeClr val="accent1"/>
          </a:solidFill>
        </p:spPr>
        <p:txBody>
          <a:bodyPr anchor="t">
            <a:noAutofit/>
          </a:bodyPr>
          <a:lstStyle/>
          <a:p>
            <a:pPr>
              <a:lnSpc>
                <a:spcPct val="100000"/>
              </a:lnSpc>
              <a:spcBef>
                <a:spcPts val="1200"/>
              </a:spcBef>
            </a:pPr>
            <a:r>
              <a:rPr lang="zh-TW" altLang="en-US" sz="2800" b="1" dirty="0"/>
              <a:t>因為要減低疫症傳入和在社區傳播的風險，香港特別行政區政府根據</a:t>
            </a:r>
            <a:r>
              <a:rPr lang="en-US" altLang="zh-TW" sz="2800" b="1" dirty="0"/>
              <a:t>《</a:t>
            </a:r>
            <a:r>
              <a:rPr lang="zh-TW" altLang="en-US" sz="2800" b="1" dirty="0"/>
              <a:t>預防及控制疾病條例</a:t>
            </a:r>
            <a:r>
              <a:rPr lang="en-US" altLang="zh-TW" sz="2800" b="1" dirty="0"/>
              <a:t>》</a:t>
            </a:r>
            <a:r>
              <a:rPr lang="zh-TW" altLang="en-US" sz="2800" b="1" dirty="0"/>
              <a:t>要求</a:t>
            </a:r>
            <a:r>
              <a:rPr lang="en-US" altLang="zh-TW" sz="2800" b="1" dirty="0"/>
              <a:t>14</a:t>
            </a:r>
            <a:r>
              <a:rPr lang="zh-TW" altLang="en-US" sz="2800" b="1" dirty="0"/>
              <a:t>日內曾到湖北省的本港居民返港後</a:t>
            </a:r>
            <a:r>
              <a:rPr lang="zh-TW" altLang="en-US" sz="2800" b="1" u="sng" dirty="0"/>
              <a:t>須進行家居檢疫</a:t>
            </a:r>
            <a:r>
              <a:rPr lang="zh-TW" altLang="en-US" sz="2800" b="1" dirty="0"/>
              <a:t>，並</a:t>
            </a:r>
            <a:r>
              <a:rPr lang="zh-TW" altLang="en-US" sz="2800" b="1" u="sng" dirty="0"/>
              <a:t>戴上電子手環</a:t>
            </a:r>
            <a:r>
              <a:rPr lang="zh-TW" altLang="en-US" sz="2800" b="1" dirty="0"/>
              <a:t>，</a:t>
            </a:r>
            <a:r>
              <a:rPr lang="zh-TW" altLang="en-US" sz="2800" b="1" u="sng" dirty="0"/>
              <a:t>以防期間離開住所</a:t>
            </a:r>
            <a:r>
              <a:rPr lang="zh-TW" altLang="en-US" sz="2800" b="1" dirty="0"/>
              <a:t>。</a:t>
            </a:r>
            <a:endParaRPr lang="zh-HK" altLang="en-US" sz="2800" b="1" dirty="0">
              <a:solidFill>
                <a:srgbClr val="FFFF00"/>
              </a:solidFill>
            </a:endParaRPr>
          </a:p>
        </p:txBody>
      </p:sp>
      <p:sp>
        <p:nvSpPr>
          <p:cNvPr id="3" name="文字方塊 2"/>
          <p:cNvSpPr txBox="1"/>
          <p:nvPr/>
        </p:nvSpPr>
        <p:spPr>
          <a:xfrm>
            <a:off x="134742" y="2536448"/>
            <a:ext cx="8829746" cy="954107"/>
          </a:xfrm>
          <a:prstGeom prst="rect">
            <a:avLst/>
          </a:prstGeom>
          <a:noFill/>
        </p:spPr>
        <p:txBody>
          <a:bodyPr wrap="square" rtlCol="0">
            <a:spAutoFit/>
          </a:bodyPr>
          <a:lstStyle/>
          <a:p>
            <a:r>
              <a:rPr lang="zh-HK" altLang="en-US" sz="2800" dirty="0"/>
              <a:t>有部分人說</a:t>
            </a:r>
            <a:r>
              <a:rPr lang="zh-TW" altLang="en-US" sz="2800" dirty="0"/>
              <a:t>家居檢疫是</a:t>
            </a:r>
            <a:r>
              <a:rPr lang="zh-HK" altLang="zh-HK" sz="2800" dirty="0"/>
              <a:t>限制居民的人身自由</a:t>
            </a:r>
            <a:r>
              <a:rPr lang="zh-TW" altLang="en-US" sz="2800" dirty="0"/>
              <a:t>，亦有人說</a:t>
            </a:r>
            <a:r>
              <a:rPr lang="zh-HK" altLang="zh-HK" sz="2800" dirty="0"/>
              <a:t>要求</a:t>
            </a:r>
            <a:r>
              <a:rPr lang="zh-HK" altLang="en-US" sz="2800" dirty="0"/>
              <a:t>被</a:t>
            </a:r>
            <a:r>
              <a:rPr lang="zh-TW" altLang="en-US" sz="2800" dirty="0"/>
              <a:t>檢疫人士戴上電子手環會侵犯私隱。</a:t>
            </a:r>
            <a:endParaRPr lang="en-US" altLang="zh-TW" sz="2800" dirty="0"/>
          </a:p>
        </p:txBody>
      </p:sp>
      <p:sp>
        <p:nvSpPr>
          <p:cNvPr id="5" name="文字方塊 4">
            <a:extLst>
              <a:ext uri="{FF2B5EF4-FFF2-40B4-BE49-F238E27FC236}">
                <a16:creationId xmlns:a16="http://schemas.microsoft.com/office/drawing/2014/main" id="{9197C09A-1550-4BA9-8230-497988FA790D}"/>
              </a:ext>
            </a:extLst>
          </p:cNvPr>
          <p:cNvSpPr txBox="1"/>
          <p:nvPr/>
        </p:nvSpPr>
        <p:spPr>
          <a:xfrm>
            <a:off x="135868" y="1867183"/>
            <a:ext cx="8468580" cy="338554"/>
          </a:xfrm>
          <a:prstGeom prst="rect">
            <a:avLst/>
          </a:prstGeom>
          <a:noFill/>
        </p:spPr>
        <p:txBody>
          <a:bodyPr wrap="square" rtlCol="0">
            <a:spAutoFit/>
          </a:bodyPr>
          <a:lstStyle/>
          <a:p>
            <a:r>
              <a:rPr lang="zh-TW" altLang="en-US" sz="1600" dirty="0">
                <a:solidFill>
                  <a:schemeClr val="bg1"/>
                </a:solidFill>
              </a:rPr>
              <a:t>資料來源：政府新聞網 </a:t>
            </a:r>
            <a:r>
              <a:rPr lang="en-US" altLang="zh-TW" sz="1600" dirty="0">
                <a:solidFill>
                  <a:schemeClr val="bg1"/>
                </a:solidFill>
              </a:rPr>
              <a:t>&gt; </a:t>
            </a:r>
            <a:r>
              <a:rPr lang="zh-TW" altLang="en-US" sz="1600" dirty="0">
                <a:solidFill>
                  <a:schemeClr val="bg1"/>
                </a:solidFill>
              </a:rPr>
              <a:t>強制留家檢疫者須戴電子手環（</a:t>
            </a:r>
            <a:r>
              <a:rPr lang="en-US" altLang="zh-TW" sz="1600" dirty="0">
                <a:solidFill>
                  <a:schemeClr val="bg1"/>
                </a:solidFill>
              </a:rPr>
              <a:t>2020</a:t>
            </a:r>
            <a:r>
              <a:rPr lang="zh-TW" altLang="en-US" sz="1600" dirty="0">
                <a:solidFill>
                  <a:schemeClr val="bg1"/>
                </a:solidFill>
              </a:rPr>
              <a:t>年</a:t>
            </a:r>
            <a:r>
              <a:rPr lang="en-US" altLang="zh-TW" sz="1600" dirty="0">
                <a:solidFill>
                  <a:schemeClr val="bg1"/>
                </a:solidFill>
              </a:rPr>
              <a:t>2</a:t>
            </a:r>
            <a:r>
              <a:rPr lang="zh-TW" altLang="en-US" sz="1600" dirty="0">
                <a:solidFill>
                  <a:schemeClr val="bg1"/>
                </a:solidFill>
              </a:rPr>
              <a:t>月</a:t>
            </a:r>
            <a:r>
              <a:rPr lang="en-US" altLang="zh-TW" sz="1600" dirty="0">
                <a:solidFill>
                  <a:schemeClr val="bg1"/>
                </a:solidFill>
              </a:rPr>
              <a:t>3</a:t>
            </a:r>
            <a:r>
              <a:rPr lang="zh-TW" altLang="en-US" sz="1600" dirty="0">
                <a:solidFill>
                  <a:schemeClr val="bg1"/>
                </a:solidFill>
              </a:rPr>
              <a:t>日）</a:t>
            </a:r>
            <a:endParaRPr lang="zh-HK" altLang="en-US" sz="1600" dirty="0">
              <a:solidFill>
                <a:schemeClr val="bg1"/>
              </a:solidFill>
            </a:endParaRP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16</a:t>
            </a:r>
            <a:endParaRPr lang="en-US" sz="1400" dirty="0">
              <a:latin typeface="微軟正黑體 Light" panose="020B0304030504040204" pitchFamily="34" charset="-120"/>
              <a:ea typeface="微軟正黑體 Light" panose="020B0304030504040204" pitchFamily="34" charset="-120"/>
            </a:endParaRPr>
          </a:p>
        </p:txBody>
      </p:sp>
      <p:sp>
        <p:nvSpPr>
          <p:cNvPr id="7" name="文字方塊 6">
            <a:extLst>
              <a:ext uri="{FF2B5EF4-FFF2-40B4-BE49-F238E27FC236}">
                <a16:creationId xmlns:a16="http://schemas.microsoft.com/office/drawing/2014/main" id="{CA563AEC-5231-42A8-9C42-DB58CE8A40AC}"/>
              </a:ext>
            </a:extLst>
          </p:cNvPr>
          <p:cNvSpPr txBox="1"/>
          <p:nvPr/>
        </p:nvSpPr>
        <p:spPr>
          <a:xfrm>
            <a:off x="134742" y="3720894"/>
            <a:ext cx="8829746" cy="2677656"/>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800" dirty="0">
                <a:solidFill>
                  <a:schemeClr val="tx1"/>
                </a:solidFill>
              </a:rPr>
              <a:t>私隱專員指出，為有效地推行強制檢疫措施，政府收集被檢疫人士的位置資料以作監察他們有否遵守隔離條件，屬以合法的目的來收集合乎適度的個人資料。而且，當局亦在進行檢疫措施之前，依法要求並獲被檢疫人士的同意提供有關個人資料。</a:t>
            </a:r>
            <a:endParaRPr lang="en-US" altLang="zh-TW" sz="2800" dirty="0">
              <a:solidFill>
                <a:schemeClr val="tx1"/>
              </a:solidFill>
            </a:endParaRPr>
          </a:p>
          <a:p>
            <a:endParaRPr lang="en-US" altLang="zh-TW" sz="2800" dirty="0">
              <a:solidFill>
                <a:schemeClr val="tx1"/>
              </a:solidFill>
            </a:endParaRPr>
          </a:p>
        </p:txBody>
      </p:sp>
      <p:sp>
        <p:nvSpPr>
          <p:cNvPr id="8" name="文字方塊 7">
            <a:extLst>
              <a:ext uri="{FF2B5EF4-FFF2-40B4-BE49-F238E27FC236}">
                <a16:creationId xmlns:a16="http://schemas.microsoft.com/office/drawing/2014/main" id="{B707EFC0-1AA8-4F6F-AAFB-FF745C80BC3F}"/>
              </a:ext>
            </a:extLst>
          </p:cNvPr>
          <p:cNvSpPr txBox="1"/>
          <p:nvPr/>
        </p:nvSpPr>
        <p:spPr>
          <a:xfrm>
            <a:off x="134742" y="6007261"/>
            <a:ext cx="5540299" cy="338554"/>
          </a:xfrm>
          <a:prstGeom prst="rect">
            <a:avLst/>
          </a:prstGeom>
          <a:noFill/>
        </p:spPr>
        <p:txBody>
          <a:bodyPr wrap="none" rtlCol="0">
            <a:spAutoFit/>
          </a:bodyPr>
          <a:lstStyle/>
          <a:p>
            <a:r>
              <a:rPr lang="zh-TW" altLang="en-US" sz="1600" dirty="0"/>
              <a:t>資料來源：香港個人資料私隱專員公署</a:t>
            </a:r>
            <a:r>
              <a:rPr lang="zh-TW" altLang="zh-HK" sz="1600" dirty="0"/>
              <a:t>（</a:t>
            </a:r>
            <a:r>
              <a:rPr lang="en-US" altLang="zh-TW" sz="1600" dirty="0"/>
              <a:t>2020</a:t>
            </a:r>
            <a:r>
              <a:rPr lang="zh-TW" altLang="en-US" sz="1600" dirty="0"/>
              <a:t>年</a:t>
            </a:r>
            <a:r>
              <a:rPr lang="en-US" altLang="zh-TW" sz="1600" dirty="0"/>
              <a:t>2</a:t>
            </a:r>
            <a:r>
              <a:rPr lang="zh-TW" altLang="en-US" sz="1600" dirty="0"/>
              <a:t>月</a:t>
            </a:r>
            <a:r>
              <a:rPr lang="en-US" altLang="zh-TW" sz="1600" dirty="0"/>
              <a:t>11</a:t>
            </a:r>
            <a:r>
              <a:rPr lang="zh-TW" altLang="en-US" sz="1600" dirty="0"/>
              <a:t>日</a:t>
            </a:r>
            <a:r>
              <a:rPr lang="zh-TW" altLang="zh-HK" sz="1600" dirty="0"/>
              <a:t>）</a:t>
            </a:r>
            <a:endParaRPr lang="zh-HK" altLang="en-US" sz="1600" dirty="0"/>
          </a:p>
        </p:txBody>
      </p:sp>
    </p:spTree>
    <p:extLst>
      <p:ext uri="{BB962C8B-B14F-4D97-AF65-F5344CB8AC3E}">
        <p14:creationId xmlns:p14="http://schemas.microsoft.com/office/powerpoint/2010/main" val="346639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580112" y="1556792"/>
            <a:ext cx="3167955" cy="3180184"/>
          </a:xfrm>
        </p:spPr>
        <p:txBody>
          <a:bodyPr>
            <a:normAutofit/>
          </a:bodyPr>
          <a:lstStyle/>
          <a:p>
            <a:pPr algn="ctr"/>
            <a:endParaRPr lang="zh-TW" altLang="en-US" sz="4400" b="1" dirty="0"/>
          </a:p>
        </p:txBody>
      </p:sp>
      <p:sp>
        <p:nvSpPr>
          <p:cNvPr id="5" name="內容版面配置區 4"/>
          <p:cNvSpPr>
            <a:spLocks noGrp="1"/>
          </p:cNvSpPr>
          <p:nvPr>
            <p:ph idx="1"/>
          </p:nvPr>
        </p:nvSpPr>
        <p:spPr>
          <a:xfrm>
            <a:off x="251520" y="1412776"/>
            <a:ext cx="4762872" cy="3744416"/>
          </a:xfrm>
        </p:spPr>
        <p:txBody>
          <a:bodyPr anchor="t">
            <a:normAutofit/>
          </a:bodyPr>
          <a:lstStyle/>
          <a:p>
            <a:pPr>
              <a:lnSpc>
                <a:spcPct val="120000"/>
              </a:lnSpc>
              <a:spcBef>
                <a:spcPts val="600"/>
              </a:spcBef>
            </a:pPr>
            <a:r>
              <a:rPr lang="zh-TW" altLang="en-US" sz="2800" dirty="0"/>
              <a:t>特區政府根據</a:t>
            </a:r>
            <a:r>
              <a:rPr lang="en-US" altLang="zh-TW" sz="2800" dirty="0"/>
              <a:t>《</a:t>
            </a:r>
            <a:r>
              <a:rPr lang="zh-TW" altLang="en-US" sz="2800" dirty="0"/>
              <a:t>預防及控制疾病條例</a:t>
            </a:r>
            <a:r>
              <a:rPr lang="en-US" altLang="zh-TW" sz="2800" dirty="0"/>
              <a:t>》</a:t>
            </a:r>
            <a:r>
              <a:rPr lang="zh-TW" altLang="en-US" sz="2800" dirty="0"/>
              <a:t>作出對本港居民進行家居檢疫的要求。</a:t>
            </a:r>
            <a:endParaRPr lang="en-US" altLang="zh-TW" sz="2800" dirty="0"/>
          </a:p>
          <a:p>
            <a:pPr>
              <a:lnSpc>
                <a:spcPct val="120000"/>
              </a:lnSpc>
              <a:spcBef>
                <a:spcPts val="600"/>
              </a:spcBef>
            </a:pPr>
            <a:r>
              <a:rPr lang="zh-HK" altLang="zh-HK" sz="2800" dirty="0"/>
              <a:t>特區政府是依法作出有關要求</a:t>
            </a:r>
            <a:r>
              <a:rPr lang="zh-TW" altLang="zh-HK" sz="2800" dirty="0"/>
              <a:t>，</a:t>
            </a:r>
            <a:r>
              <a:rPr lang="zh-HK" altLang="zh-HK" sz="2800" dirty="0"/>
              <a:t>而且有指定的範圍</a:t>
            </a:r>
            <a:r>
              <a:rPr lang="zh-TW" altLang="zh-HK" sz="2800" dirty="0"/>
              <a:t>，</a:t>
            </a:r>
            <a:r>
              <a:rPr lang="zh-HK" altLang="zh-HK" sz="2800" dirty="0"/>
              <a:t>並非任意限制居民的人身自由</a:t>
            </a:r>
            <a:r>
              <a:rPr lang="zh-TW" altLang="zh-HK" sz="2800" dirty="0"/>
              <a:t>。</a:t>
            </a:r>
            <a:endParaRPr lang="zh-TW" altLang="en-US" sz="2800" dirty="0"/>
          </a:p>
        </p:txBody>
      </p:sp>
      <p:sp>
        <p:nvSpPr>
          <p:cNvPr id="2" name="矩形 1"/>
          <p:cNvSpPr/>
          <p:nvPr/>
        </p:nvSpPr>
        <p:spPr>
          <a:xfrm>
            <a:off x="5575504" y="1556792"/>
            <a:ext cx="3167955" cy="318018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solidFill>
                  <a:schemeClr val="tx1"/>
                </a:solidFill>
              </a:rPr>
              <a:t>合法</a:t>
            </a:r>
            <a:endParaRPr lang="zh-HK" altLang="en-US" sz="4800" b="1" dirty="0">
              <a:solidFill>
                <a:schemeClr val="tx1"/>
              </a:solidFill>
            </a:endParaRPr>
          </a:p>
        </p:txBody>
      </p:sp>
      <p:sp>
        <p:nvSpPr>
          <p:cNvPr id="6" name="文字方塊 5"/>
          <p:cNvSpPr txBox="1"/>
          <p:nvPr/>
        </p:nvSpPr>
        <p:spPr>
          <a:xfrm>
            <a:off x="8614712" y="6361583"/>
            <a:ext cx="349776"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17</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4285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51965" y="1772816"/>
            <a:ext cx="3167955" cy="1656184"/>
          </a:xfrm>
        </p:spPr>
        <p:txBody>
          <a:bodyPr anchor="b">
            <a:normAutofit/>
          </a:bodyPr>
          <a:lstStyle/>
          <a:p>
            <a:pPr algn="ctr"/>
            <a:endParaRPr lang="zh-TW" altLang="en-US" sz="4400" b="1" dirty="0"/>
          </a:p>
        </p:txBody>
      </p:sp>
      <p:sp>
        <p:nvSpPr>
          <p:cNvPr id="5" name="內容版面配置區 4"/>
          <p:cNvSpPr>
            <a:spLocks noGrp="1"/>
          </p:cNvSpPr>
          <p:nvPr>
            <p:ph idx="1"/>
          </p:nvPr>
        </p:nvSpPr>
        <p:spPr>
          <a:xfrm>
            <a:off x="167166" y="764704"/>
            <a:ext cx="4993243" cy="5328592"/>
          </a:xfrm>
        </p:spPr>
        <p:txBody>
          <a:bodyPr anchor="t">
            <a:noAutofit/>
          </a:bodyPr>
          <a:lstStyle/>
          <a:p>
            <a:pPr>
              <a:lnSpc>
                <a:spcPct val="120000"/>
              </a:lnSpc>
              <a:spcBef>
                <a:spcPts val="0"/>
              </a:spcBef>
            </a:pPr>
            <a:r>
              <a:rPr lang="zh-TW" altLang="en-US" sz="2800" dirty="0"/>
              <a:t>電子手環不會收集個人資料，做法符合保障個人私隱的法規，不會侵犯私隱。</a:t>
            </a:r>
            <a:endParaRPr lang="en-US" altLang="zh-TW" sz="2800" dirty="0"/>
          </a:p>
          <a:p>
            <a:pPr>
              <a:lnSpc>
                <a:spcPct val="120000"/>
              </a:lnSpc>
              <a:spcBef>
                <a:spcPts val="0"/>
              </a:spcBef>
            </a:pPr>
            <a:r>
              <a:rPr lang="zh-TW" altLang="en-US" sz="2800" dirty="0"/>
              <a:t>在家居檢疫期間，電子</a:t>
            </a:r>
            <a:r>
              <a:rPr lang="zh-TW" altLang="zh-HK" sz="2800" dirty="0"/>
              <a:t>手環不能隨便脫下，並與相關手機設備連接。手機或手環如被破壞，又或手機被帶離外出，相關設備</a:t>
            </a:r>
            <a:r>
              <a:rPr lang="zh-TW" altLang="en-US" sz="2800" dirty="0"/>
              <a:t>才</a:t>
            </a:r>
            <a:r>
              <a:rPr lang="zh-TW" altLang="zh-HK" sz="2800" dirty="0"/>
              <a:t>會即時通知衞生署和警方，以作跟進。</a:t>
            </a:r>
            <a:endParaRPr lang="en-US" altLang="zh-TW" sz="2800" dirty="0"/>
          </a:p>
        </p:txBody>
      </p:sp>
      <p:sp>
        <p:nvSpPr>
          <p:cNvPr id="9" name="矩形 8"/>
          <p:cNvSpPr/>
          <p:nvPr/>
        </p:nvSpPr>
        <p:spPr>
          <a:xfrm>
            <a:off x="5651965" y="1772815"/>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符合保障</a:t>
            </a:r>
            <a:endParaRPr lang="en-US" altLang="zh-TW" sz="4400" b="1" dirty="0">
              <a:solidFill>
                <a:schemeClr val="tx1"/>
              </a:solidFill>
            </a:endParaRPr>
          </a:p>
          <a:p>
            <a:pPr algn="ctr"/>
            <a:r>
              <a:rPr lang="zh-TW" altLang="en-US" sz="4400" b="1" dirty="0">
                <a:solidFill>
                  <a:schemeClr val="tx1"/>
                </a:solidFill>
              </a:rPr>
              <a:t>個人私隱</a:t>
            </a:r>
            <a:endParaRPr lang="en-US" altLang="zh-TW" sz="4400" b="1" dirty="0">
              <a:solidFill>
                <a:schemeClr val="tx1"/>
              </a:solidFill>
            </a:endParaRPr>
          </a:p>
          <a:p>
            <a:pPr algn="ctr"/>
            <a:r>
              <a:rPr lang="zh-TW" altLang="en-US" sz="4400" b="1" dirty="0">
                <a:solidFill>
                  <a:schemeClr val="tx1"/>
                </a:solidFill>
              </a:rPr>
              <a:t>的法規</a:t>
            </a: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18</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
        <p:nvSpPr>
          <p:cNvPr id="7" name="文字方塊 6">
            <a:extLst>
              <a:ext uri="{FF2B5EF4-FFF2-40B4-BE49-F238E27FC236}">
                <a16:creationId xmlns:a16="http://schemas.microsoft.com/office/drawing/2014/main" id="{9197C09A-1550-4BA9-8230-497988FA790D}"/>
              </a:ext>
            </a:extLst>
          </p:cNvPr>
          <p:cNvSpPr txBox="1"/>
          <p:nvPr/>
        </p:nvSpPr>
        <p:spPr>
          <a:xfrm>
            <a:off x="323528" y="6284059"/>
            <a:ext cx="4394152" cy="338554"/>
          </a:xfrm>
          <a:prstGeom prst="rect">
            <a:avLst/>
          </a:prstGeom>
          <a:noFill/>
        </p:spPr>
        <p:txBody>
          <a:bodyPr wrap="none" rtlCol="0">
            <a:spAutoFit/>
          </a:bodyPr>
          <a:lstStyle/>
          <a:p>
            <a:r>
              <a:rPr lang="zh-TW" altLang="en-US" sz="1600" dirty="0"/>
              <a:t>資料來源：香港政府新聞網</a:t>
            </a:r>
            <a:r>
              <a:rPr lang="zh-TW" altLang="zh-HK" sz="1600" dirty="0"/>
              <a:t>（</a:t>
            </a:r>
            <a:r>
              <a:rPr lang="en-US" altLang="zh-TW" sz="1600" dirty="0"/>
              <a:t>2020</a:t>
            </a:r>
            <a:r>
              <a:rPr lang="zh-TW" altLang="en-US" sz="1600" dirty="0"/>
              <a:t>年</a:t>
            </a:r>
            <a:r>
              <a:rPr lang="en-US" altLang="zh-TW" sz="1600" dirty="0"/>
              <a:t>2</a:t>
            </a:r>
            <a:r>
              <a:rPr lang="zh-TW" altLang="en-US" sz="1600" dirty="0"/>
              <a:t>月</a:t>
            </a:r>
            <a:r>
              <a:rPr lang="en-US" altLang="zh-TW" sz="1600" dirty="0"/>
              <a:t>3</a:t>
            </a:r>
            <a:r>
              <a:rPr lang="zh-TW" altLang="en-US" sz="1600" dirty="0"/>
              <a:t>日</a:t>
            </a:r>
            <a:r>
              <a:rPr lang="zh-TW" altLang="zh-HK" sz="1600" dirty="0"/>
              <a:t>）</a:t>
            </a:r>
            <a:endParaRPr lang="zh-HK" altLang="en-US" sz="1600" dirty="0"/>
          </a:p>
        </p:txBody>
      </p:sp>
    </p:spTree>
    <p:extLst>
      <p:ext uri="{BB962C8B-B14F-4D97-AF65-F5344CB8AC3E}">
        <p14:creationId xmlns:p14="http://schemas.microsoft.com/office/powerpoint/2010/main" val="393853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128" y="1700808"/>
            <a:ext cx="2988000" cy="3168000"/>
          </a:xfrm>
        </p:spPr>
        <p:txBody>
          <a:bodyPr anchor="t">
            <a:normAutofit/>
          </a:bodyPr>
          <a:lstStyle/>
          <a:p>
            <a:pPr algn="ctr"/>
            <a:br>
              <a:rPr lang="en-US" altLang="zh-TW" sz="4400" b="1" dirty="0"/>
            </a:br>
            <a:br>
              <a:rPr lang="en-US" altLang="zh-TW" sz="4400" b="1" dirty="0"/>
            </a:br>
            <a:endParaRPr lang="zh-TW" altLang="en-US" sz="4400" b="1" dirty="0"/>
          </a:p>
        </p:txBody>
      </p:sp>
      <p:sp>
        <p:nvSpPr>
          <p:cNvPr id="5" name="內容版面配置區 4"/>
          <p:cNvSpPr>
            <a:spLocks noGrp="1"/>
          </p:cNvSpPr>
          <p:nvPr>
            <p:ph idx="1"/>
          </p:nvPr>
        </p:nvSpPr>
        <p:spPr>
          <a:xfrm>
            <a:off x="240715" y="1412776"/>
            <a:ext cx="4763333" cy="4608512"/>
          </a:xfrm>
        </p:spPr>
        <p:txBody>
          <a:bodyPr anchor="t">
            <a:noAutofit/>
          </a:bodyPr>
          <a:lstStyle/>
          <a:p>
            <a:pPr>
              <a:lnSpc>
                <a:spcPct val="120000"/>
              </a:lnSpc>
              <a:spcBef>
                <a:spcPts val="600"/>
              </a:spcBef>
            </a:pPr>
            <a:r>
              <a:rPr lang="zh-TW" altLang="en-US" sz="2800" dirty="0">
                <a:solidFill>
                  <a:schemeClr val="tx1"/>
                </a:solidFill>
              </a:rPr>
              <a:t>即使受檢疫人士並非</a:t>
            </a:r>
            <a:r>
              <a:rPr lang="en-US" altLang="zh-TW" sz="2800" dirty="0">
                <a:solidFill>
                  <a:schemeClr val="tx1"/>
                </a:solidFill>
              </a:rPr>
              <a:t>2019</a:t>
            </a:r>
            <a:r>
              <a:rPr lang="zh-TW" altLang="en-US" sz="2800" dirty="0">
                <a:solidFill>
                  <a:schemeClr val="tx1"/>
                </a:solidFill>
              </a:rPr>
              <a:t>冠狀病毒病的確診患者，但仍有一定的風險。</a:t>
            </a:r>
            <a:endParaRPr lang="en-US" altLang="zh-TW" sz="2800" dirty="0">
              <a:solidFill>
                <a:schemeClr val="tx1"/>
              </a:solidFill>
            </a:endParaRPr>
          </a:p>
          <a:p>
            <a:pPr>
              <a:lnSpc>
                <a:spcPct val="120000"/>
              </a:lnSpc>
              <a:spcBef>
                <a:spcPts val="600"/>
              </a:spcBef>
            </a:pPr>
            <a:r>
              <a:rPr lang="zh-TW" altLang="en-US" sz="2800" dirty="0">
                <a:solidFill>
                  <a:schemeClr val="tx1"/>
                </a:solidFill>
              </a:rPr>
              <a:t>若有人不遵守家居檢疫的規定，</a:t>
            </a:r>
            <a:r>
              <a:rPr lang="en-US" altLang="zh-TW" sz="2800" dirty="0">
                <a:solidFill>
                  <a:schemeClr val="tx1"/>
                </a:solidFill>
              </a:rPr>
              <a:t>2019</a:t>
            </a:r>
            <a:r>
              <a:rPr lang="zh-TW" altLang="en-US" sz="2800" dirty="0">
                <a:solidFill>
                  <a:schemeClr val="tx1"/>
                </a:solidFill>
              </a:rPr>
              <a:t>冠狀病毒病便容易在社區迅速傳播，增加居民感染疾病的風險。</a:t>
            </a:r>
            <a:endParaRPr lang="en-US" altLang="zh-TW" sz="2800" dirty="0">
              <a:solidFill>
                <a:schemeClr val="tx1"/>
              </a:solidFill>
            </a:endParaRPr>
          </a:p>
          <a:p>
            <a:pPr>
              <a:lnSpc>
                <a:spcPct val="120000"/>
              </a:lnSpc>
              <a:spcBef>
                <a:spcPts val="600"/>
              </a:spcBef>
            </a:pPr>
            <a:r>
              <a:rPr lang="zh-TW" altLang="en-US" sz="2800" dirty="0">
                <a:solidFill>
                  <a:schemeClr val="tx1"/>
                </a:solidFill>
              </a:rPr>
              <a:t>護己護人，受檢疫人士應當遵守家居檢疫的規定。</a:t>
            </a:r>
            <a:endParaRPr lang="en-US" altLang="zh-TW" sz="2800" dirty="0">
              <a:solidFill>
                <a:schemeClr val="tx1"/>
              </a:solidFill>
            </a:endParaRPr>
          </a:p>
        </p:txBody>
      </p:sp>
      <p:sp>
        <p:nvSpPr>
          <p:cNvPr id="7" name="矩形 6"/>
          <p:cNvSpPr/>
          <p:nvPr/>
        </p:nvSpPr>
        <p:spPr>
          <a:xfrm>
            <a:off x="5634150" y="1988840"/>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不遵守</a:t>
            </a:r>
            <a:br>
              <a:rPr lang="en-US" altLang="zh-TW" sz="4400" b="1" dirty="0">
                <a:solidFill>
                  <a:schemeClr val="tx1"/>
                </a:solidFill>
              </a:rPr>
            </a:br>
            <a:r>
              <a:rPr lang="zh-TW" altLang="en-US" sz="4400" b="1" dirty="0">
                <a:solidFill>
                  <a:schemeClr val="tx1"/>
                </a:solidFill>
              </a:rPr>
              <a:t>家居檢疫的風險</a:t>
            </a:r>
            <a:endParaRPr lang="zh-HK" altLang="en-US" sz="4400" b="1" dirty="0">
              <a:solidFill>
                <a:schemeClr val="tx1"/>
              </a:solidFill>
            </a:endParaRPr>
          </a:p>
        </p:txBody>
      </p:sp>
      <p:sp>
        <p:nvSpPr>
          <p:cNvPr id="8" name="文字方塊 7"/>
          <p:cNvSpPr txBox="1"/>
          <p:nvPr/>
        </p:nvSpPr>
        <p:spPr>
          <a:xfrm>
            <a:off x="240716" y="332656"/>
            <a:ext cx="4763332" cy="954107"/>
          </a:xfrm>
          <a:prstGeom prst="rect">
            <a:avLst/>
          </a:prstGeom>
          <a:solidFill>
            <a:schemeClr val="accent2">
              <a:lumMod val="20000"/>
              <a:lumOff val="80000"/>
            </a:schemeClr>
          </a:solidFill>
          <a:ln w="19050">
            <a:noFill/>
          </a:ln>
        </p:spPr>
        <p:txBody>
          <a:bodyPr wrap="square" rtlCol="0">
            <a:spAutoFit/>
          </a:bodyPr>
          <a:lstStyle/>
          <a:p>
            <a:r>
              <a:rPr lang="zh-TW" altLang="en-US" sz="2800" dirty="0"/>
              <a:t>若有人不遵守家居檢疫的規定，將對社區帶來甚麼風險？</a:t>
            </a: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19</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97156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47F3C3-C330-465F-93B1-9AB46273986F}"/>
              </a:ext>
            </a:extLst>
          </p:cNvPr>
          <p:cNvSpPr>
            <a:spLocks noGrp="1"/>
          </p:cNvSpPr>
          <p:nvPr>
            <p:ph type="title"/>
          </p:nvPr>
        </p:nvSpPr>
        <p:spPr>
          <a:xfrm>
            <a:off x="5724524" y="2348880"/>
            <a:ext cx="3023939" cy="1752600"/>
          </a:xfrm>
        </p:spPr>
        <p:txBody>
          <a:bodyPr>
            <a:noAutofit/>
          </a:bodyPr>
          <a:lstStyle/>
          <a:p>
            <a:r>
              <a:rPr lang="zh-TW" altLang="en-US" sz="4400" b="1" dirty="0"/>
              <a:t>與本學與教資源相關的單元</a:t>
            </a:r>
            <a:endParaRPr lang="zh-HK" altLang="en-US" sz="4400" b="1" dirty="0"/>
          </a:p>
        </p:txBody>
      </p:sp>
      <p:sp>
        <p:nvSpPr>
          <p:cNvPr id="3" name="內容版面配置區 2">
            <a:extLst>
              <a:ext uri="{FF2B5EF4-FFF2-40B4-BE49-F238E27FC236}">
                <a16:creationId xmlns:a16="http://schemas.microsoft.com/office/drawing/2014/main" id="{213CC558-BBDE-4E3E-BB23-7ADFEFB676B0}"/>
              </a:ext>
            </a:extLst>
          </p:cNvPr>
          <p:cNvSpPr>
            <a:spLocks noGrp="1"/>
          </p:cNvSpPr>
          <p:nvPr>
            <p:ph idx="1"/>
          </p:nvPr>
        </p:nvSpPr>
        <p:spPr/>
        <p:txBody>
          <a:bodyPr>
            <a:normAutofit fontScale="92500" lnSpcReduction="20000"/>
          </a:bodyPr>
          <a:lstStyle/>
          <a:p>
            <a:pPr marL="0" indent="0">
              <a:lnSpc>
                <a:spcPct val="120000"/>
              </a:lnSpc>
              <a:buNone/>
            </a:pPr>
            <a:r>
              <a:rPr lang="zh-TW" altLang="en-US" sz="2000" b="1" dirty="0">
                <a:solidFill>
                  <a:schemeClr val="tx1"/>
                </a:solidFill>
              </a:rPr>
              <a:t>本學與教資源涵蓋下列生活與社會課程單元：</a:t>
            </a:r>
            <a:endParaRPr lang="en-US" altLang="zh-TW" sz="2000" b="1" dirty="0">
              <a:solidFill>
                <a:schemeClr val="tx1"/>
              </a:solidFill>
            </a:endParaRPr>
          </a:p>
          <a:p>
            <a:pPr>
              <a:lnSpc>
                <a:spcPct val="120000"/>
              </a:lnSpc>
            </a:pPr>
            <a:r>
              <a:rPr lang="zh-TW" altLang="en-US" sz="2000" dirty="0">
                <a:solidFill>
                  <a:schemeClr val="tx1"/>
                </a:solidFill>
              </a:rPr>
              <a:t>核心單元八：「價值建立與應用」基礎部分「價值觀的建立」及延伸部分「實踐誠信，作負責任的抉擇」</a:t>
            </a:r>
            <a:endParaRPr lang="en-US" altLang="zh-TW" sz="2000" dirty="0">
              <a:solidFill>
                <a:schemeClr val="tx1"/>
              </a:solidFill>
            </a:endParaRPr>
          </a:p>
          <a:p>
            <a:pPr>
              <a:lnSpc>
                <a:spcPct val="120000"/>
              </a:lnSpc>
            </a:pPr>
            <a:r>
              <a:rPr lang="zh-TW" altLang="en-US" sz="2000" dirty="0">
                <a:solidFill>
                  <a:schemeClr val="tx1"/>
                </a:solidFill>
              </a:rPr>
              <a:t>核心單元九：「寰宇一家」基礎部分「尊重不同背景的人」及延伸部分「理性表達個人意見」</a:t>
            </a:r>
            <a:endParaRPr lang="zh-HK" altLang="en-US" sz="2000" dirty="0">
              <a:solidFill>
                <a:schemeClr val="tx1"/>
              </a:solidFill>
            </a:endParaRPr>
          </a:p>
          <a:p>
            <a:pPr>
              <a:lnSpc>
                <a:spcPct val="120000"/>
              </a:lnSpc>
            </a:pPr>
            <a:r>
              <a:rPr lang="zh-TW" altLang="en-US" sz="2000" dirty="0">
                <a:solidFill>
                  <a:schemeClr val="tx1"/>
                </a:solidFill>
              </a:rPr>
              <a:t>核心單元二十</a:t>
            </a:r>
            <a:r>
              <a:rPr lang="zh-CN" altLang="en-US" sz="2000" dirty="0">
                <a:solidFill>
                  <a:schemeClr val="tx1"/>
                </a:solidFill>
              </a:rPr>
              <a:t>一</a:t>
            </a:r>
            <a:r>
              <a:rPr lang="zh-TW" altLang="en-US" sz="2000" dirty="0">
                <a:solidFill>
                  <a:schemeClr val="tx1"/>
                </a:solidFill>
              </a:rPr>
              <a:t>：「公民權責」基礎部分「權利、義務和法治原則」</a:t>
            </a:r>
            <a:endParaRPr lang="en-US" altLang="zh-TW" sz="2000" dirty="0">
              <a:solidFill>
                <a:schemeClr val="tx1"/>
              </a:solidFill>
            </a:endParaRPr>
          </a:p>
          <a:p>
            <a:pPr>
              <a:lnSpc>
                <a:spcPct val="120000"/>
              </a:lnSpc>
            </a:pPr>
            <a:r>
              <a:rPr lang="zh-TW" altLang="en-US" sz="2000" dirty="0">
                <a:solidFill>
                  <a:schemeClr val="tx1"/>
                </a:solidFill>
              </a:rPr>
              <a:t>核心單元二十三：「維護社會核心價值」基礎部分「維護自由發表意見的權利和縮減貧富差距」</a:t>
            </a:r>
            <a:endParaRPr lang="en-US" altLang="zh-TW" sz="2000" dirty="0">
              <a:solidFill>
                <a:schemeClr val="tx1"/>
              </a:solidFill>
            </a:endParaRPr>
          </a:p>
          <a:p>
            <a:pPr>
              <a:lnSpc>
                <a:spcPct val="120000"/>
              </a:lnSpc>
            </a:pPr>
            <a:r>
              <a:rPr lang="zh-TW" altLang="en-US" sz="2000" dirty="0">
                <a:solidFill>
                  <a:schemeClr val="tx1"/>
                </a:solidFill>
              </a:rPr>
              <a:t>核心單元二十九：「世界公民與人道工作」基礎部分「世界公民的意識和對人道工作的貢獻」</a:t>
            </a:r>
            <a:endParaRPr lang="zh-HK" altLang="en-US" sz="2000" dirty="0">
              <a:solidFill>
                <a:schemeClr val="tx1"/>
              </a:solidFill>
            </a:endParaRPr>
          </a:p>
        </p:txBody>
      </p:sp>
      <p:sp>
        <p:nvSpPr>
          <p:cNvPr id="4" name="文字方塊 3"/>
          <p:cNvSpPr txBox="1"/>
          <p:nvPr/>
        </p:nvSpPr>
        <p:spPr>
          <a:xfrm>
            <a:off x="8680436" y="6361583"/>
            <a:ext cx="284052" cy="307777"/>
          </a:xfrm>
          <a:prstGeom prst="rect">
            <a:avLst/>
          </a:prstGeom>
          <a:noFill/>
        </p:spPr>
        <p:txBody>
          <a:bodyPr wrap="none" rtlCol="0">
            <a:spAutoFit/>
          </a:bodyPr>
          <a:lstStyle/>
          <a:p>
            <a:pPr algn="r"/>
            <a:r>
              <a:rPr lang="en-US" sz="1400" dirty="0">
                <a:solidFill>
                  <a:schemeClr val="bg1"/>
                </a:solidFill>
                <a:latin typeface="微軟正黑體 Light" panose="020B0304030504040204" pitchFamily="34" charset="-120"/>
                <a:ea typeface="微軟正黑體 Light" panose="020B0304030504040204" pitchFamily="34" charset="-120"/>
              </a:rPr>
              <a:t>2</a:t>
            </a:r>
          </a:p>
        </p:txBody>
      </p:sp>
    </p:spTree>
    <p:extLst>
      <p:ext uri="{BB962C8B-B14F-4D97-AF65-F5344CB8AC3E}">
        <p14:creationId xmlns:p14="http://schemas.microsoft.com/office/powerpoint/2010/main" val="12949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128" y="1700808"/>
            <a:ext cx="2988000" cy="3168000"/>
          </a:xfrm>
        </p:spPr>
        <p:txBody>
          <a:bodyPr anchor="t">
            <a:normAutofit/>
          </a:bodyPr>
          <a:lstStyle/>
          <a:p>
            <a:pPr algn="ctr"/>
            <a:br>
              <a:rPr lang="en-US" altLang="zh-TW" sz="4400" b="1" dirty="0"/>
            </a:br>
            <a:br>
              <a:rPr lang="en-US" altLang="zh-TW" sz="4400" b="1" dirty="0"/>
            </a:br>
            <a:endParaRPr lang="zh-TW" altLang="en-US" sz="4400" b="1" dirty="0"/>
          </a:p>
        </p:txBody>
      </p:sp>
      <p:sp>
        <p:nvSpPr>
          <p:cNvPr id="5" name="內容版面配置區 4"/>
          <p:cNvSpPr>
            <a:spLocks noGrp="1"/>
          </p:cNvSpPr>
          <p:nvPr>
            <p:ph idx="1"/>
          </p:nvPr>
        </p:nvSpPr>
        <p:spPr>
          <a:xfrm>
            <a:off x="240715" y="1412776"/>
            <a:ext cx="4763333" cy="4608512"/>
          </a:xfrm>
        </p:spPr>
        <p:txBody>
          <a:bodyPr anchor="t">
            <a:noAutofit/>
          </a:bodyPr>
          <a:lstStyle/>
          <a:p>
            <a:pPr>
              <a:lnSpc>
                <a:spcPct val="120000"/>
              </a:lnSpc>
              <a:spcBef>
                <a:spcPts val="600"/>
              </a:spcBef>
            </a:pPr>
            <a:r>
              <a:rPr lang="zh-HK" altLang="zh-HK" sz="2800" dirty="0">
                <a:solidFill>
                  <a:schemeClr val="tx1"/>
                </a:solidFill>
              </a:rPr>
              <a:t>一名在商場兼職保安員的男子，涉嫌在社交通訊平台發放虛假訊息，指有關商場有多名員工發燒及請病假，試圖誇大疫情</a:t>
            </a:r>
            <a:r>
              <a:rPr lang="zh-TW" altLang="en-US" sz="2800" dirty="0">
                <a:solidFill>
                  <a:schemeClr val="tx1"/>
                </a:solidFill>
              </a:rPr>
              <a:t>。</a:t>
            </a:r>
            <a:endParaRPr lang="en-US" altLang="zh-TW" sz="2800" dirty="0">
              <a:solidFill>
                <a:schemeClr val="tx1"/>
              </a:solidFill>
            </a:endParaRPr>
          </a:p>
          <a:p>
            <a:pPr>
              <a:lnSpc>
                <a:spcPct val="120000"/>
              </a:lnSpc>
              <a:spcBef>
                <a:spcPts val="600"/>
              </a:spcBef>
            </a:pPr>
            <a:r>
              <a:rPr lang="zh-TW" altLang="en-US" sz="2800" dirty="0">
                <a:solidFill>
                  <a:schemeClr val="tx1"/>
                </a:solidFill>
              </a:rPr>
              <a:t>當疫情被誇大，可引發更多無中生有的流言，誤導公眾，導致人心惶惶，形成社會恐慌。</a:t>
            </a:r>
          </a:p>
        </p:txBody>
      </p:sp>
      <p:sp>
        <p:nvSpPr>
          <p:cNvPr id="7" name="矩形 6"/>
          <p:cNvSpPr/>
          <p:nvPr/>
        </p:nvSpPr>
        <p:spPr>
          <a:xfrm>
            <a:off x="5634150" y="1988840"/>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造謠者對社會帶來禍害</a:t>
            </a:r>
          </a:p>
        </p:txBody>
      </p:sp>
      <p:sp>
        <p:nvSpPr>
          <p:cNvPr id="8" name="文字方塊 7"/>
          <p:cNvSpPr txBox="1"/>
          <p:nvPr/>
        </p:nvSpPr>
        <p:spPr>
          <a:xfrm>
            <a:off x="240716" y="332656"/>
            <a:ext cx="4763332" cy="954107"/>
          </a:xfrm>
          <a:prstGeom prst="rect">
            <a:avLst/>
          </a:prstGeom>
          <a:solidFill>
            <a:schemeClr val="accent2">
              <a:lumMod val="20000"/>
              <a:lumOff val="80000"/>
            </a:schemeClr>
          </a:solidFill>
          <a:ln w="19050">
            <a:noFill/>
          </a:ln>
        </p:spPr>
        <p:txBody>
          <a:bodyPr wrap="square" rtlCol="0">
            <a:spAutoFit/>
          </a:bodyPr>
          <a:lstStyle/>
          <a:p>
            <a:r>
              <a:rPr lang="zh-TW" altLang="en-US" sz="2800" dirty="0"/>
              <a:t>造謠者被捕！發放某商場有多名員工發燒的假消息！</a:t>
            </a:r>
          </a:p>
        </p:txBody>
      </p:sp>
      <p:sp>
        <p:nvSpPr>
          <p:cNvPr id="6" name="文字方塊 5"/>
          <p:cNvSpPr txBox="1"/>
          <p:nvPr/>
        </p:nvSpPr>
        <p:spPr>
          <a:xfrm>
            <a:off x="8581049" y="6361583"/>
            <a:ext cx="383439"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20</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
        <p:nvSpPr>
          <p:cNvPr id="9" name="文字方塊 8">
            <a:extLst>
              <a:ext uri="{FF2B5EF4-FFF2-40B4-BE49-F238E27FC236}">
                <a16:creationId xmlns:a16="http://schemas.microsoft.com/office/drawing/2014/main" id="{9197C09A-1550-4BA9-8230-497988FA790D}"/>
              </a:ext>
            </a:extLst>
          </p:cNvPr>
          <p:cNvSpPr txBox="1"/>
          <p:nvPr/>
        </p:nvSpPr>
        <p:spPr>
          <a:xfrm>
            <a:off x="323528" y="6284059"/>
            <a:ext cx="5387629" cy="338554"/>
          </a:xfrm>
          <a:prstGeom prst="rect">
            <a:avLst/>
          </a:prstGeom>
          <a:noFill/>
        </p:spPr>
        <p:txBody>
          <a:bodyPr wrap="none" rtlCol="0">
            <a:spAutoFit/>
          </a:bodyPr>
          <a:lstStyle/>
          <a:p>
            <a:r>
              <a:rPr lang="zh-TW" altLang="en-US" sz="1600" dirty="0"/>
              <a:t>資料來源：香港警方</a:t>
            </a:r>
            <a:r>
              <a:rPr lang="en-US" altLang="zh-TW" sz="1600" dirty="0"/>
              <a:t>Twitter</a:t>
            </a:r>
            <a:r>
              <a:rPr lang="zh-TW" altLang="en-US" sz="1600" dirty="0"/>
              <a:t>官方帳號（</a:t>
            </a:r>
            <a:r>
              <a:rPr lang="en-US" altLang="zh-TW" sz="1600" dirty="0"/>
              <a:t>2020</a:t>
            </a:r>
            <a:r>
              <a:rPr lang="zh-TW" altLang="en-US" sz="1600" dirty="0"/>
              <a:t>年</a:t>
            </a:r>
            <a:r>
              <a:rPr lang="en-US" altLang="zh-TW" sz="1600" dirty="0"/>
              <a:t>2</a:t>
            </a:r>
            <a:r>
              <a:rPr lang="zh-TW" altLang="en-US" sz="1600" dirty="0"/>
              <a:t>月</a:t>
            </a:r>
            <a:r>
              <a:rPr lang="en-US" altLang="zh-TW" sz="1600" dirty="0"/>
              <a:t>4</a:t>
            </a:r>
            <a:r>
              <a:rPr lang="zh-TW" altLang="en-US" sz="1600" dirty="0"/>
              <a:t>日）</a:t>
            </a:r>
            <a:endParaRPr lang="zh-HK" altLang="en-US" sz="1600" dirty="0"/>
          </a:p>
        </p:txBody>
      </p:sp>
    </p:spTree>
    <p:extLst>
      <p:ext uri="{BB962C8B-B14F-4D97-AF65-F5344CB8AC3E}">
        <p14:creationId xmlns:p14="http://schemas.microsoft.com/office/powerpoint/2010/main" val="19387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128" y="1700808"/>
            <a:ext cx="2988000" cy="3168000"/>
          </a:xfrm>
        </p:spPr>
        <p:txBody>
          <a:bodyPr anchor="t">
            <a:normAutofit/>
          </a:bodyPr>
          <a:lstStyle/>
          <a:p>
            <a:pPr algn="ctr"/>
            <a:br>
              <a:rPr lang="en-US" altLang="zh-TW" sz="4400" b="1" dirty="0"/>
            </a:br>
            <a:br>
              <a:rPr lang="en-US" altLang="zh-TW" sz="4400" b="1" dirty="0"/>
            </a:br>
            <a:endParaRPr lang="zh-TW" altLang="en-US" sz="4400" b="1" dirty="0"/>
          </a:p>
        </p:txBody>
      </p:sp>
      <p:sp>
        <p:nvSpPr>
          <p:cNvPr id="5" name="內容版面配置區 4"/>
          <p:cNvSpPr>
            <a:spLocks noGrp="1"/>
          </p:cNvSpPr>
          <p:nvPr>
            <p:ph idx="1"/>
          </p:nvPr>
        </p:nvSpPr>
        <p:spPr>
          <a:xfrm>
            <a:off x="240715" y="1412776"/>
            <a:ext cx="4763333" cy="4608512"/>
          </a:xfrm>
        </p:spPr>
        <p:txBody>
          <a:bodyPr anchor="t">
            <a:noAutofit/>
          </a:bodyPr>
          <a:lstStyle/>
          <a:p>
            <a:pPr>
              <a:lnSpc>
                <a:spcPct val="120000"/>
              </a:lnSpc>
              <a:spcBef>
                <a:spcPts val="600"/>
              </a:spcBef>
            </a:pPr>
            <a:r>
              <a:rPr lang="zh-TW" altLang="en-US" sz="2800" dirty="0">
                <a:solidFill>
                  <a:schemeClr val="tx1"/>
                </a:solidFill>
              </a:rPr>
              <a:t>有些關於疫情的訊息可能未經嚴謹的查證便發放出去。當接收到相關訊息的時候，我們應當仔細分析和評估相關的內容，切勿胡亂相信或轉發未經查證的訊息。</a:t>
            </a:r>
            <a:endParaRPr lang="en-US" altLang="zh-TW" sz="2800" dirty="0">
              <a:solidFill>
                <a:schemeClr val="tx1"/>
              </a:solidFill>
            </a:endParaRPr>
          </a:p>
          <a:p>
            <a:pPr>
              <a:lnSpc>
                <a:spcPct val="120000"/>
              </a:lnSpc>
              <a:spcBef>
                <a:spcPts val="600"/>
              </a:spcBef>
            </a:pPr>
            <a:r>
              <a:rPr lang="zh-TW" altLang="en-US" sz="2800" dirty="0">
                <a:solidFill>
                  <a:schemeClr val="tx1"/>
                </a:solidFill>
              </a:rPr>
              <a:t>我們可從不同的渠道獲取更多資訊，以判斷相關訊息的準確度和可信性。</a:t>
            </a:r>
            <a:endParaRPr lang="en-US" altLang="zh-TW" sz="2800" dirty="0">
              <a:solidFill>
                <a:schemeClr val="tx1"/>
              </a:solidFill>
            </a:endParaRPr>
          </a:p>
          <a:p>
            <a:pPr>
              <a:lnSpc>
                <a:spcPct val="120000"/>
              </a:lnSpc>
              <a:spcBef>
                <a:spcPts val="600"/>
              </a:spcBef>
            </a:pPr>
            <a:endParaRPr lang="en-US" altLang="zh-TW" sz="2800" dirty="0">
              <a:solidFill>
                <a:schemeClr val="tx1"/>
              </a:solidFill>
            </a:endParaRPr>
          </a:p>
        </p:txBody>
      </p:sp>
      <p:sp>
        <p:nvSpPr>
          <p:cNvPr id="7" name="矩形 6"/>
          <p:cNvSpPr/>
          <p:nvPr/>
        </p:nvSpPr>
        <p:spPr>
          <a:xfrm>
            <a:off x="5634150" y="1286763"/>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如何抗衡</a:t>
            </a:r>
            <a:br>
              <a:rPr lang="en-US" altLang="zh-TW" sz="4400" b="1" dirty="0">
                <a:solidFill>
                  <a:schemeClr val="tx1"/>
                </a:solidFill>
              </a:rPr>
            </a:br>
            <a:r>
              <a:rPr lang="zh-TW" altLang="en-US" sz="4400" b="1" dirty="0">
                <a:solidFill>
                  <a:schemeClr val="tx1"/>
                </a:solidFill>
              </a:rPr>
              <a:t>造謠者</a:t>
            </a:r>
          </a:p>
        </p:txBody>
      </p:sp>
      <p:sp>
        <p:nvSpPr>
          <p:cNvPr id="8" name="文字方塊 7"/>
          <p:cNvSpPr txBox="1"/>
          <p:nvPr/>
        </p:nvSpPr>
        <p:spPr>
          <a:xfrm>
            <a:off x="240716" y="332656"/>
            <a:ext cx="4763332" cy="954107"/>
          </a:xfrm>
          <a:prstGeom prst="rect">
            <a:avLst/>
          </a:prstGeom>
          <a:solidFill>
            <a:schemeClr val="accent2">
              <a:lumMod val="20000"/>
              <a:lumOff val="80000"/>
            </a:schemeClr>
          </a:solidFill>
          <a:ln w="19050">
            <a:noFill/>
          </a:ln>
        </p:spPr>
        <p:txBody>
          <a:bodyPr wrap="square" rtlCol="0">
            <a:spAutoFit/>
          </a:bodyPr>
          <a:lstStyle/>
          <a:p>
            <a:r>
              <a:rPr lang="zh-TW" altLang="en-US" sz="2800" dirty="0"/>
              <a:t>針對誇大事實、誤導公眾的流言，我們能如何有效應對？</a:t>
            </a:r>
          </a:p>
        </p:txBody>
      </p:sp>
      <p:sp>
        <p:nvSpPr>
          <p:cNvPr id="6" name="文字方塊 5"/>
          <p:cNvSpPr txBox="1"/>
          <p:nvPr/>
        </p:nvSpPr>
        <p:spPr>
          <a:xfrm>
            <a:off x="8611506" y="6361583"/>
            <a:ext cx="35298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21</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
        <p:nvSpPr>
          <p:cNvPr id="9" name="矩形: 圓角 10">
            <a:extLst>
              <a:ext uri="{FF2B5EF4-FFF2-40B4-BE49-F238E27FC236}">
                <a16:creationId xmlns:a16="http://schemas.microsoft.com/office/drawing/2014/main" id="{E8009ADC-320A-46BF-BF53-DA412B09AFD4}"/>
              </a:ext>
            </a:extLst>
          </p:cNvPr>
          <p:cNvSpPr/>
          <p:nvPr/>
        </p:nvSpPr>
        <p:spPr>
          <a:xfrm>
            <a:off x="5632928" y="5007871"/>
            <a:ext cx="3132372" cy="1337978"/>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sz="1600" b="1" kern="0" dirty="0">
                <a:solidFill>
                  <a:schemeClr val="tx1"/>
                </a:solidFill>
                <a:latin typeface="+mn-ea"/>
                <a:cs typeface="Times New Roman"/>
              </a:rPr>
              <a:t>更多資料</a:t>
            </a:r>
            <a:r>
              <a:rPr lang="zh-TW" altLang="en-US" sz="1600" kern="0" dirty="0">
                <a:solidFill>
                  <a:schemeClr val="tx1"/>
                </a:solidFill>
                <a:latin typeface="+mn-ea"/>
                <a:cs typeface="Times New Roman"/>
              </a:rPr>
              <a:t>：你可到政府新聞處的網頁</a:t>
            </a:r>
            <a:r>
              <a:rPr lang="zh-TW" altLang="en-US" sz="1600" dirty="0">
                <a:solidFill>
                  <a:schemeClr val="tx1"/>
                </a:solidFill>
                <a:latin typeface="+mn-ea"/>
              </a:rPr>
              <a:t>，觀看「消息　睇真啲」的短片。</a:t>
            </a:r>
            <a:endParaRPr lang="en-US" altLang="zh-TW" sz="1600" dirty="0">
              <a:solidFill>
                <a:schemeClr val="tx1"/>
              </a:solidFill>
              <a:latin typeface="+mn-ea"/>
            </a:endParaRPr>
          </a:p>
          <a:p>
            <a:pPr algn="just">
              <a:spcBef>
                <a:spcPts val="600"/>
              </a:spcBef>
              <a:spcAft>
                <a:spcPts val="0"/>
              </a:spcAft>
            </a:pPr>
            <a:r>
              <a:rPr lang="en-US" sz="1200" dirty="0">
                <a:solidFill>
                  <a:schemeClr val="tx1"/>
                </a:solidFill>
                <a:latin typeface="+mn-ea"/>
                <a:hlinkClick r:id="rId3">
                  <a:extLst>
                    <a:ext uri="{A12FA001-AC4F-418D-AE19-62706E023703}">
                      <ahyp:hlinkClr xmlns:ahyp="http://schemas.microsoft.com/office/drawing/2018/hyperlinkcolor" val="tx"/>
                    </a:ext>
                  </a:extLst>
                </a:hlinkClick>
              </a:rPr>
              <a:t>https:</a:t>
            </a:r>
            <a:r>
              <a:rPr lang="en-US" altLang="zh-TW" sz="1200" dirty="0">
                <a:solidFill>
                  <a:schemeClr val="tx1"/>
                </a:solidFill>
                <a:latin typeface="+mn-ea"/>
                <a:hlinkClick r:id="rId3">
                  <a:extLst>
                    <a:ext uri="{A12FA001-AC4F-418D-AE19-62706E023703}">
                      <ahyp:hlinkClr xmlns:ahyp="http://schemas.microsoft.com/office/drawing/2018/hyperlinkcolor" val="tx"/>
                    </a:ext>
                  </a:extLst>
                </a:hlinkClick>
              </a:rPr>
              <a:t>//</a:t>
            </a:r>
            <a:r>
              <a:rPr lang="en-US" sz="1200" dirty="0">
                <a:solidFill>
                  <a:schemeClr val="tx1"/>
                </a:solidFill>
                <a:latin typeface="+mn-ea"/>
                <a:hlinkClick r:id="rId3">
                  <a:extLst>
                    <a:ext uri="{A12FA001-AC4F-418D-AE19-62706E023703}">
                      <ahyp:hlinkClr xmlns:ahyp="http://schemas.microsoft.com/office/drawing/2018/hyperlinkcolor" val="tx"/>
                    </a:ext>
                  </a:extLst>
                </a:hlinkClick>
              </a:rPr>
              <a:t>www.isd.gov.hk/chi/tvapi/19_ms285.html</a:t>
            </a:r>
            <a:endParaRPr lang="zh-TW" sz="1200" kern="100" dirty="0">
              <a:solidFill>
                <a:schemeClr val="tx1"/>
              </a:solidFill>
              <a:effectLst/>
              <a:latin typeface="+mn-ea"/>
              <a:cs typeface="Times New Roman"/>
            </a:endParaRPr>
          </a:p>
        </p:txBody>
      </p:sp>
    </p:spTree>
    <p:extLst>
      <p:ext uri="{BB962C8B-B14F-4D97-AF65-F5344CB8AC3E}">
        <p14:creationId xmlns:p14="http://schemas.microsoft.com/office/powerpoint/2010/main" val="88391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99221"/>
            <a:ext cx="8964488" cy="1325563"/>
          </a:xfrm>
        </p:spPr>
        <p:txBody>
          <a:bodyPr/>
          <a:lstStyle/>
          <a:p>
            <a:r>
              <a:rPr lang="en-US" altLang="zh-HK" dirty="0"/>
              <a:t> </a:t>
            </a:r>
            <a:r>
              <a:rPr lang="zh-TW" altLang="en-US" dirty="0">
                <a:latin typeface="+mn-ea"/>
                <a:ea typeface="+mn-ea"/>
              </a:rPr>
              <a:t>我不是病毒，我是人類，不要對我有歧視</a:t>
            </a:r>
            <a:endParaRPr lang="zh-HK" altLang="en-US" dirty="0">
              <a:latin typeface="+mn-ea"/>
              <a:ea typeface="+mn-ea"/>
            </a:endParaRPr>
          </a:p>
        </p:txBody>
      </p:sp>
      <p:sp>
        <p:nvSpPr>
          <p:cNvPr id="5" name="內容版面配置區 2"/>
          <p:cNvSpPr>
            <a:spLocks noGrp="1"/>
          </p:cNvSpPr>
          <p:nvPr>
            <p:ph idx="1"/>
          </p:nvPr>
        </p:nvSpPr>
        <p:spPr>
          <a:xfrm>
            <a:off x="467544" y="5301208"/>
            <a:ext cx="5277504" cy="720080"/>
          </a:xfrm>
        </p:spPr>
        <p:txBody>
          <a:bodyPr>
            <a:normAutofit fontScale="62500" lnSpcReduction="20000"/>
          </a:bodyPr>
          <a:lstStyle/>
          <a:p>
            <a:pPr marL="0" indent="0">
              <a:buNone/>
            </a:pPr>
            <a:r>
              <a:rPr lang="zh-TW" altLang="en-US" sz="2000" dirty="0">
                <a:solidFill>
                  <a:schemeClr val="tx1"/>
                </a:solidFill>
              </a:rPr>
              <a:t>圖片擷取自：</a:t>
            </a:r>
            <a:r>
              <a:rPr lang="en-US" altLang="zh-HK" sz="2000" dirty="0">
                <a:solidFill>
                  <a:schemeClr val="tx1"/>
                </a:solidFill>
                <a:hlinkClick r:id="rId3"/>
              </a:rPr>
              <a:t>https://www.youtube.com/watch?v=9mOpxp3LyLs</a:t>
            </a:r>
            <a:endParaRPr lang="en-US" altLang="zh-HK" sz="2000" dirty="0">
              <a:solidFill>
                <a:schemeClr val="tx1"/>
              </a:solidFill>
            </a:endParaRPr>
          </a:p>
          <a:p>
            <a:pPr marL="0" indent="0">
              <a:buNone/>
            </a:pPr>
            <a:r>
              <a:rPr lang="zh-TW" altLang="en-US" sz="2000" dirty="0">
                <a:solidFill>
                  <a:schemeClr val="tx1"/>
                </a:solidFill>
              </a:rPr>
              <a:t>（教育局現正就上述圖片向相關版權持有人申請准用許可）</a:t>
            </a:r>
            <a:endParaRPr lang="en-US" altLang="zh-HK" sz="2000" dirty="0">
              <a:solidFill>
                <a:schemeClr val="tx1"/>
              </a:solidFill>
            </a:endParaRPr>
          </a:p>
          <a:p>
            <a:endParaRPr lang="en-US" altLang="zh-HK" dirty="0">
              <a:solidFill>
                <a:schemeClr val="tx1"/>
              </a:solidFill>
            </a:endParaRPr>
          </a:p>
        </p:txBody>
      </p:sp>
      <p:pic>
        <p:nvPicPr>
          <p:cNvPr id="6" name="內容版面配置區 7" descr="世界有爱：中国人佛罗伦萨街头戴口罩反歧视获拥抱 / I'm not a virus: Chinese man on Florence streets - YouTube - Internet Explorer"/>
          <p:cNvPicPr>
            <a:picLocks noChangeAspect="1"/>
          </p:cNvPicPr>
          <p:nvPr/>
        </p:nvPicPr>
        <p:blipFill rotWithShape="1">
          <a:blip r:embed="rId4" cstate="print">
            <a:extLst>
              <a:ext uri="{28A0092B-C50C-407E-A947-70E740481C1C}">
                <a14:useLocalDpi xmlns:a14="http://schemas.microsoft.com/office/drawing/2010/main" val="0"/>
              </a:ext>
            </a:extLst>
          </a:blip>
          <a:srcRect l="8484" t="33622" r="42273" b="22326"/>
          <a:stretch/>
        </p:blipFill>
        <p:spPr>
          <a:xfrm>
            <a:off x="251520" y="1791101"/>
            <a:ext cx="6840760" cy="3283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6019690" y="3370538"/>
            <a:ext cx="3082746" cy="304698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nSpc>
                <a:spcPct val="120000"/>
              </a:lnSpc>
              <a:spcBef>
                <a:spcPts val="600"/>
              </a:spcBef>
            </a:pPr>
            <a:r>
              <a:rPr lang="zh-TW" altLang="en-US" sz="2000" dirty="0">
                <a:solidFill>
                  <a:prstClr val="white"/>
                </a:solidFill>
                <a:latin typeface="微軟正黑體"/>
              </a:rPr>
              <a:t>圖片中華裔男生看到海外中國公民和華人因</a:t>
            </a:r>
            <a:r>
              <a:rPr lang="en-US" altLang="zh-TW" sz="2000" dirty="0">
                <a:solidFill>
                  <a:prstClr val="white"/>
                </a:solidFill>
                <a:latin typeface="微軟正黑體"/>
              </a:rPr>
              <a:t>2019 </a:t>
            </a:r>
            <a:r>
              <a:rPr lang="zh-TW" altLang="en-US" sz="2000" dirty="0">
                <a:solidFill>
                  <a:prstClr val="white"/>
                </a:solidFill>
                <a:latin typeface="微軟正黑體"/>
              </a:rPr>
              <a:t>冠狀病毒疫情在全球蔓延，而遭到挑釁和歧視，甚至說「中國人都有病毒」。於是，他聯同另一位華裔男生拍攝短片，旨在以行動呼籲人們不要歧視。</a:t>
            </a:r>
          </a:p>
        </p:txBody>
      </p:sp>
      <p:sp>
        <p:nvSpPr>
          <p:cNvPr id="9" name="文字方塊 8"/>
          <p:cNvSpPr txBox="1"/>
          <p:nvPr/>
        </p:nvSpPr>
        <p:spPr>
          <a:xfrm>
            <a:off x="8581049" y="6361583"/>
            <a:ext cx="383439" cy="307777"/>
          </a:xfrm>
          <a:prstGeom prst="rect">
            <a:avLst/>
          </a:prstGeom>
          <a:noFill/>
        </p:spPr>
        <p:txBody>
          <a:bodyPr wrap="none" rtlCol="0">
            <a:spAutoFit/>
          </a:bodyPr>
          <a:lstStyle/>
          <a:p>
            <a:pPr algn="r"/>
            <a:r>
              <a:rPr lang="en-US" sz="1400" dirty="0">
                <a:solidFill>
                  <a:prstClr val="black"/>
                </a:solidFill>
                <a:latin typeface="微軟正黑體 Light" panose="020B0304030504040204" pitchFamily="34" charset="-120"/>
                <a:ea typeface="微軟正黑體 Light" panose="020B0304030504040204" pitchFamily="34" charset="-120"/>
              </a:rPr>
              <a:t>2</a:t>
            </a:r>
            <a:r>
              <a:rPr lang="en-US" altLang="zh-TW" sz="1400" dirty="0">
                <a:solidFill>
                  <a:prstClr val="black"/>
                </a:solidFill>
                <a:latin typeface="微軟正黑體 Light" panose="020B0304030504040204" pitchFamily="34" charset="-120"/>
                <a:ea typeface="微軟正黑體 Light" panose="020B0304030504040204" pitchFamily="34" charset="-120"/>
              </a:rPr>
              <a:t>2</a:t>
            </a:r>
            <a:endParaRPr lang="en-US" sz="1400" dirty="0">
              <a:solidFill>
                <a:prstClr val="black"/>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18475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128" y="1700808"/>
            <a:ext cx="2988000" cy="3168000"/>
          </a:xfrm>
        </p:spPr>
        <p:txBody>
          <a:bodyPr anchor="t">
            <a:normAutofit/>
          </a:bodyPr>
          <a:lstStyle/>
          <a:p>
            <a:pPr algn="ctr"/>
            <a:br>
              <a:rPr lang="en-US" altLang="zh-TW" sz="4400" b="1" dirty="0"/>
            </a:br>
            <a:br>
              <a:rPr lang="en-US" altLang="zh-TW" sz="4400" b="1" dirty="0"/>
            </a:br>
            <a:endParaRPr lang="zh-TW" altLang="en-US" sz="4400" b="1" dirty="0"/>
          </a:p>
        </p:txBody>
      </p:sp>
      <p:sp>
        <p:nvSpPr>
          <p:cNvPr id="5" name="內容版面配置區 4"/>
          <p:cNvSpPr>
            <a:spLocks noGrp="1"/>
          </p:cNvSpPr>
          <p:nvPr>
            <p:ph idx="1"/>
          </p:nvPr>
        </p:nvSpPr>
        <p:spPr>
          <a:xfrm>
            <a:off x="240715" y="404664"/>
            <a:ext cx="4763333" cy="6192688"/>
          </a:xfrm>
        </p:spPr>
        <p:txBody>
          <a:bodyPr anchor="t">
            <a:noAutofit/>
          </a:bodyPr>
          <a:lstStyle/>
          <a:p>
            <a:pPr marL="0" indent="0">
              <a:lnSpc>
                <a:spcPct val="120000"/>
              </a:lnSpc>
              <a:spcBef>
                <a:spcPts val="600"/>
              </a:spcBef>
              <a:buNone/>
            </a:pPr>
            <a:r>
              <a:rPr lang="zh-TW" altLang="en-US" sz="2800" dirty="0">
                <a:solidFill>
                  <a:schemeClr val="tx1"/>
                </a:solidFill>
              </a:rPr>
              <a:t>要對抗疫情，我們必須以科學為基礎，</a:t>
            </a:r>
            <a:r>
              <a:rPr lang="zh-TW" altLang="en-US" sz="2800" u="sng" dirty="0">
                <a:solidFill>
                  <a:schemeClr val="tx1"/>
                </a:solidFill>
              </a:rPr>
              <a:t>群策群力</a:t>
            </a:r>
            <a:r>
              <a:rPr lang="zh-TW" altLang="en-US" sz="2800" dirty="0">
                <a:solidFill>
                  <a:schemeClr val="tx1"/>
                </a:solidFill>
              </a:rPr>
              <a:t>，發揮</a:t>
            </a:r>
            <a:r>
              <a:rPr lang="zh-TW" altLang="en-US" sz="2800" u="sng" dirty="0">
                <a:solidFill>
                  <a:schemeClr val="tx1"/>
                </a:solidFill>
              </a:rPr>
              <a:t>合作互助</a:t>
            </a:r>
            <a:r>
              <a:rPr lang="zh-TW" altLang="en-US" sz="2800" dirty="0">
                <a:solidFill>
                  <a:schemeClr val="tx1"/>
                </a:solidFill>
              </a:rPr>
              <a:t>的精神。政府嚴謹制定各項應對疫情的措施；不同的機構、非政府組織亦積極配合，發揮互助精神，在社區層面，推展抗疫工作；在個人層面，</a:t>
            </a:r>
            <a:r>
              <a:rPr lang="zh-CN" altLang="en-US" sz="2800" dirty="0">
                <a:solidFill>
                  <a:schemeClr val="tx1"/>
                </a:solidFill>
              </a:rPr>
              <a:t>緊守崗位，為己為人</a:t>
            </a:r>
            <a:r>
              <a:rPr lang="zh-TW" altLang="en-US" sz="2800" dirty="0">
                <a:solidFill>
                  <a:schemeClr val="tx1"/>
                </a:solidFill>
              </a:rPr>
              <a:t>做好個入衞生，防範疫情。只要每人都盡本份，共同努力，阻止疫情擴散，難關一定能跨過。</a:t>
            </a:r>
            <a:endParaRPr lang="en-US" altLang="zh-TW" sz="2800" dirty="0">
              <a:solidFill>
                <a:schemeClr val="tx1"/>
              </a:solidFill>
            </a:endParaRPr>
          </a:p>
        </p:txBody>
      </p:sp>
      <p:sp>
        <p:nvSpPr>
          <p:cNvPr id="7" name="矩形 6"/>
          <p:cNvSpPr/>
          <p:nvPr/>
        </p:nvSpPr>
        <p:spPr>
          <a:xfrm>
            <a:off x="5634150" y="1286763"/>
            <a:ext cx="3167955" cy="31788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a:solidFill>
                  <a:schemeClr val="tx1"/>
                </a:solidFill>
              </a:rPr>
              <a:t>攜手合作</a:t>
            </a:r>
            <a:endParaRPr lang="en-US" altLang="zh-TW" sz="4400" b="1" dirty="0">
              <a:solidFill>
                <a:schemeClr val="tx1"/>
              </a:solidFill>
            </a:endParaRPr>
          </a:p>
          <a:p>
            <a:pPr algn="ctr"/>
            <a:r>
              <a:rPr lang="zh-TW" altLang="en-US" sz="4400" b="1" dirty="0">
                <a:solidFill>
                  <a:schemeClr val="tx1"/>
                </a:solidFill>
              </a:rPr>
              <a:t>同心抗疫</a:t>
            </a:r>
          </a:p>
        </p:txBody>
      </p:sp>
      <p:sp>
        <p:nvSpPr>
          <p:cNvPr id="6" name="文字方塊 5"/>
          <p:cNvSpPr txBox="1"/>
          <p:nvPr/>
        </p:nvSpPr>
        <p:spPr>
          <a:xfrm>
            <a:off x="8581049" y="6361583"/>
            <a:ext cx="383439"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23</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09225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延伸活動</a:t>
            </a:r>
            <a:endParaRPr lang="zh-HK" altLang="en-US" b="1" dirty="0"/>
          </a:p>
        </p:txBody>
      </p:sp>
      <p:sp>
        <p:nvSpPr>
          <p:cNvPr id="3" name="內容版面配置區 2"/>
          <p:cNvSpPr>
            <a:spLocks noGrp="1"/>
          </p:cNvSpPr>
          <p:nvPr>
            <p:ph idx="1"/>
          </p:nvPr>
        </p:nvSpPr>
        <p:spPr>
          <a:xfrm>
            <a:off x="539552" y="1874243"/>
            <a:ext cx="8064896" cy="4091061"/>
          </a:xfrm>
        </p:spPr>
        <p:txBody>
          <a:bodyPr>
            <a:normAutofit/>
          </a:bodyPr>
          <a:lstStyle/>
          <a:p>
            <a:pPr marL="0" indent="0">
              <a:lnSpc>
                <a:spcPct val="120000"/>
              </a:lnSpc>
              <a:buNone/>
            </a:pPr>
            <a:r>
              <a:rPr lang="zh-TW" altLang="en-US" sz="2800" dirty="0">
                <a:solidFill>
                  <a:schemeClr val="tx1"/>
                </a:solidFill>
              </a:rPr>
              <a:t>就你今天所學，撰寫一篇文章，以喚起其他人對全民抗疫的關注，例如對不同背景或需要的人的關愛、多元共融的重要性、共同福祉的考慮等。</a:t>
            </a:r>
            <a:endParaRPr lang="en-US" altLang="zh-TW" sz="2800" dirty="0">
              <a:solidFill>
                <a:schemeClr val="tx1"/>
              </a:solidFill>
              <a:latin typeface="+mn-ea"/>
            </a:endParaRPr>
          </a:p>
          <a:p>
            <a:pPr>
              <a:lnSpc>
                <a:spcPct val="120000"/>
              </a:lnSpc>
            </a:pPr>
            <a:endParaRPr lang="en-US" altLang="zh-HK" dirty="0">
              <a:solidFill>
                <a:schemeClr val="tx1"/>
              </a:solidFill>
            </a:endParaRPr>
          </a:p>
        </p:txBody>
      </p:sp>
      <p:sp>
        <p:nvSpPr>
          <p:cNvPr id="4" name="文字方塊 3"/>
          <p:cNvSpPr txBox="1"/>
          <p:nvPr/>
        </p:nvSpPr>
        <p:spPr>
          <a:xfrm>
            <a:off x="8577843" y="6361583"/>
            <a:ext cx="386645"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24</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1417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有關「</a:t>
            </a:r>
            <a:r>
              <a:rPr lang="zh-HK" altLang="en-US" b="1" dirty="0"/>
              <a:t> </a:t>
            </a:r>
            <a:r>
              <a:rPr lang="en-US" altLang="zh-HK" b="1" dirty="0"/>
              <a:t>2019 </a:t>
            </a:r>
            <a:r>
              <a:rPr lang="zh-HK" altLang="en-US" b="1" dirty="0"/>
              <a:t>冠狀病毒</a:t>
            </a:r>
            <a:r>
              <a:rPr lang="zh-TW" altLang="en-US" b="1" dirty="0"/>
              <a:t>病」的有用網址</a:t>
            </a:r>
            <a:endParaRPr lang="zh-HK" altLang="en-US" b="1" dirty="0"/>
          </a:p>
        </p:txBody>
      </p:sp>
      <p:sp>
        <p:nvSpPr>
          <p:cNvPr id="3" name="內容版面配置區 2"/>
          <p:cNvSpPr>
            <a:spLocks noGrp="1"/>
          </p:cNvSpPr>
          <p:nvPr>
            <p:ph idx="1"/>
          </p:nvPr>
        </p:nvSpPr>
        <p:spPr>
          <a:xfrm>
            <a:off x="539552" y="1874243"/>
            <a:ext cx="8064896" cy="4091061"/>
          </a:xfrm>
        </p:spPr>
        <p:txBody>
          <a:bodyPr>
            <a:normAutofit/>
          </a:bodyPr>
          <a:lstStyle/>
          <a:p>
            <a:pPr>
              <a:lnSpc>
                <a:spcPct val="120000"/>
              </a:lnSpc>
            </a:pPr>
            <a:r>
              <a:rPr lang="zh-TW" altLang="zh-HK" dirty="0">
                <a:solidFill>
                  <a:schemeClr val="tx1"/>
                </a:solidFill>
              </a:rPr>
              <a:t>香港特別行政區政府</a:t>
            </a:r>
            <a:r>
              <a:rPr lang="zh-TW" altLang="en-US" dirty="0">
                <a:solidFill>
                  <a:schemeClr val="tx1"/>
                </a:solidFill>
              </a:rPr>
              <a:t>衞</a:t>
            </a:r>
            <a:r>
              <a:rPr lang="zh-TW" altLang="zh-HK" dirty="0">
                <a:solidFill>
                  <a:schemeClr val="tx1"/>
                </a:solidFill>
              </a:rPr>
              <a:t>生署</a:t>
            </a:r>
            <a:r>
              <a:rPr lang="zh-TW" altLang="en-US" dirty="0">
                <a:solidFill>
                  <a:schemeClr val="tx1"/>
                </a:solidFill>
              </a:rPr>
              <a:t>衞</a:t>
            </a:r>
            <a:r>
              <a:rPr lang="zh-TW" altLang="zh-HK" dirty="0">
                <a:solidFill>
                  <a:schemeClr val="tx1"/>
                </a:solidFill>
              </a:rPr>
              <a:t>生防護中心</a:t>
            </a:r>
            <a:r>
              <a:rPr lang="zh-TW" altLang="en-US" dirty="0">
                <a:solidFill>
                  <a:schemeClr val="tx1"/>
                </a:solidFill>
              </a:rPr>
              <a:t>「</a:t>
            </a:r>
            <a:r>
              <a:rPr lang="en-US" altLang="zh-TW" dirty="0">
                <a:solidFill>
                  <a:schemeClr val="tx1"/>
                </a:solidFill>
              </a:rPr>
              <a:t> 2019</a:t>
            </a:r>
            <a:r>
              <a:rPr lang="zh-TW" altLang="en-US" dirty="0">
                <a:solidFill>
                  <a:schemeClr val="tx1"/>
                </a:solidFill>
              </a:rPr>
              <a:t>冠狀病毒病專題」網站： </a:t>
            </a:r>
            <a:r>
              <a:rPr lang="en-US" altLang="zh-HK" dirty="0">
                <a:solidFill>
                  <a:schemeClr val="tx1"/>
                </a:solidFill>
                <a:hlinkClick r:id="rId3">
                  <a:extLst>
                    <a:ext uri="{A12FA001-AC4F-418D-AE19-62706E023703}">
                      <ahyp:hlinkClr xmlns:ahyp="http://schemas.microsoft.com/office/drawing/2018/hyperlinkcolor" val="tx"/>
                    </a:ext>
                  </a:extLst>
                </a:hlinkClick>
              </a:rPr>
              <a:t>https://www.chp.gov.hk/tc/features/102465.html</a:t>
            </a:r>
            <a:endParaRPr lang="en-US" altLang="zh-HK" dirty="0">
              <a:solidFill>
                <a:schemeClr val="tx1"/>
              </a:solidFill>
            </a:endParaRPr>
          </a:p>
          <a:p>
            <a:pPr>
              <a:lnSpc>
                <a:spcPct val="120000"/>
              </a:lnSpc>
            </a:pPr>
            <a:r>
              <a:rPr lang="zh-TW" altLang="en-US" dirty="0">
                <a:solidFill>
                  <a:schemeClr val="tx1"/>
                </a:solidFill>
              </a:rPr>
              <a:t>香港政府新聞網：</a:t>
            </a:r>
            <a:endParaRPr lang="en-US" altLang="zh-TW" dirty="0">
              <a:solidFill>
                <a:schemeClr val="tx1"/>
              </a:solidFill>
            </a:endParaRPr>
          </a:p>
          <a:p>
            <a:pPr marL="0" indent="0">
              <a:lnSpc>
                <a:spcPct val="120000"/>
              </a:lnSpc>
              <a:spcBef>
                <a:spcPts val="600"/>
              </a:spcBef>
              <a:buNone/>
            </a:pPr>
            <a:r>
              <a:rPr lang="en-US" altLang="zh-TW" dirty="0">
                <a:solidFill>
                  <a:schemeClr val="tx1"/>
                </a:solidFill>
              </a:rPr>
              <a:t>   </a:t>
            </a:r>
            <a:r>
              <a:rPr lang="en-US" altLang="zh-TW" dirty="0">
                <a:solidFill>
                  <a:schemeClr val="tx1"/>
                </a:solidFill>
                <a:hlinkClick r:id="rId4">
                  <a:extLst>
                    <a:ext uri="{A12FA001-AC4F-418D-AE19-62706E023703}">
                      <ahyp:hlinkClr xmlns:ahyp="http://schemas.microsoft.com/office/drawing/2018/hyperlinkcolor" val="tx"/>
                    </a:ext>
                  </a:extLst>
                </a:hlinkClick>
              </a:rPr>
              <a:t>https://www.info.gov.hk/gia/general/ctoday.htm</a:t>
            </a:r>
            <a:endParaRPr lang="en-US" altLang="zh-TW" dirty="0">
              <a:solidFill>
                <a:schemeClr val="tx1"/>
              </a:solidFill>
            </a:endParaRPr>
          </a:p>
          <a:p>
            <a:pPr>
              <a:lnSpc>
                <a:spcPct val="120000"/>
              </a:lnSpc>
            </a:pPr>
            <a:endParaRPr lang="en-US" altLang="zh-HK"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25</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32002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zh-TW" altLang="en-US" sz="1600" dirty="0">
                <a:solidFill>
                  <a:schemeClr val="tx1"/>
                </a:solidFill>
              </a:rPr>
              <a:t>世界衞生組織（</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世衞組織總幹事</a:t>
            </a:r>
            <a:r>
              <a:rPr lang="en-US" altLang="zh-TW" sz="1600" dirty="0">
                <a:solidFill>
                  <a:schemeClr val="tx1"/>
                </a:solidFill>
              </a:rPr>
              <a:t>2020</a:t>
            </a:r>
            <a:r>
              <a:rPr lang="zh-TW" altLang="en-US" sz="1600" dirty="0">
                <a:solidFill>
                  <a:schemeClr val="tx1"/>
                </a:solidFill>
              </a:rPr>
              <a:t>年</a:t>
            </a:r>
            <a:r>
              <a:rPr lang="en-US" altLang="zh-TW" sz="1600" dirty="0">
                <a:solidFill>
                  <a:schemeClr val="tx1"/>
                </a:solidFill>
              </a:rPr>
              <a:t>3</a:t>
            </a:r>
            <a:r>
              <a:rPr lang="zh-TW" altLang="en-US" sz="1600" dirty="0">
                <a:solidFill>
                  <a:schemeClr val="tx1"/>
                </a:solidFill>
              </a:rPr>
              <a:t>月</a:t>
            </a:r>
            <a:r>
              <a:rPr lang="en-US" altLang="zh-TW" sz="1600" dirty="0">
                <a:solidFill>
                  <a:schemeClr val="tx1"/>
                </a:solidFill>
              </a:rPr>
              <a:t>11</a:t>
            </a:r>
            <a:r>
              <a:rPr lang="zh-TW" altLang="en-US" sz="1600" dirty="0">
                <a:solidFill>
                  <a:schemeClr val="tx1"/>
                </a:solidFill>
              </a:rPr>
              <a:t>日在</a:t>
            </a:r>
            <a:r>
              <a:rPr lang="en-US" altLang="zh-TW" sz="1600" dirty="0">
                <a:solidFill>
                  <a:schemeClr val="tx1"/>
                </a:solidFill>
              </a:rPr>
              <a:t>2019</a:t>
            </a:r>
            <a:r>
              <a:rPr lang="zh-TW" altLang="en-US" sz="1600" dirty="0">
                <a:solidFill>
                  <a:schemeClr val="tx1"/>
                </a:solidFill>
              </a:rPr>
              <a:t>冠狀病毒病（</a:t>
            </a:r>
            <a:r>
              <a:rPr lang="en-US" altLang="zh-HK" sz="1600" dirty="0">
                <a:solidFill>
                  <a:schemeClr val="tx1"/>
                </a:solidFill>
              </a:rPr>
              <a:t>COVID-19</a:t>
            </a:r>
            <a:r>
              <a:rPr lang="zh-HK" altLang="en-US" sz="1600" dirty="0">
                <a:solidFill>
                  <a:schemeClr val="tx1"/>
                </a:solidFill>
              </a:rPr>
              <a:t>）</a:t>
            </a:r>
            <a:r>
              <a:rPr lang="zh-TW" altLang="en-US" sz="1600" dirty="0">
                <a:solidFill>
                  <a:schemeClr val="tx1"/>
                </a:solidFill>
              </a:rPr>
              <a:t>疫情媒體通報會上的講話</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3">
                  <a:extLst>
                    <a:ext uri="{A12FA001-AC4F-418D-AE19-62706E023703}">
                      <ahyp:hlinkClr xmlns:ahyp="http://schemas.microsoft.com/office/drawing/2018/hyperlinkcolor" val="tx"/>
                    </a:ext>
                  </a:extLst>
                </a:hlinkClick>
              </a:rPr>
              <a:t>https://www.who.int/zh/dg/speeches/detail/who-director-general-s-opening-remarks-at-the-media-briefing-on-covid-19---11-march-2020</a:t>
            </a:r>
            <a:endParaRPr lang="en-US" altLang="zh-HK" sz="1600" dirty="0">
              <a:solidFill>
                <a:schemeClr val="tx1"/>
              </a:solidFill>
            </a:endParaRPr>
          </a:p>
          <a:p>
            <a:pPr>
              <a:lnSpc>
                <a:spcPct val="120000"/>
              </a:lnSpc>
            </a:pPr>
            <a:r>
              <a:rPr lang="zh-TW" altLang="en-US" sz="1600" dirty="0">
                <a:solidFill>
                  <a:schemeClr val="tx1"/>
                </a:solidFill>
              </a:rPr>
              <a:t>世界衞生組織（</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國家</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4">
                  <a:extLst>
                    <a:ext uri="{A12FA001-AC4F-418D-AE19-62706E023703}">
                      <ahyp:hlinkClr xmlns:ahyp="http://schemas.microsoft.com/office/drawing/2018/hyperlinkcolor" val="tx"/>
                    </a:ext>
                  </a:extLst>
                </a:hlinkClick>
              </a:rPr>
              <a:t>https://www.who.int/countries/zh/</a:t>
            </a:r>
            <a:endParaRPr lang="en-US" altLang="zh-HK" sz="1600" dirty="0">
              <a:solidFill>
                <a:schemeClr val="tx1"/>
              </a:solidFill>
            </a:endParaRPr>
          </a:p>
          <a:p>
            <a:pPr>
              <a:lnSpc>
                <a:spcPct val="120000"/>
              </a:lnSpc>
            </a:pPr>
            <a:r>
              <a:rPr lang="zh-TW" altLang="en-US" sz="1600" dirty="0">
                <a:solidFill>
                  <a:schemeClr val="tx1"/>
                </a:solidFill>
              </a:rPr>
              <a:t>香港個人資料私隱專員公署（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新聞稿</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val="tx"/>
                    </a:ext>
                  </a:extLst>
                </a:hlinkClick>
              </a:rPr>
              <a:t>https://www.pcpd.org.hk/tc_chi/media/media_statements/press_20200211.html</a:t>
            </a:r>
            <a:endParaRPr lang="en-US" altLang="zh-TW" sz="1600" dirty="0">
              <a:solidFill>
                <a:schemeClr val="tx1"/>
              </a:solidFill>
            </a:endParaRPr>
          </a:p>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政府續協助日郵輪上港人</a:t>
            </a:r>
            <a:r>
              <a:rPr lang="en-US" altLang="zh-TW" sz="1600" dirty="0">
                <a:solidFill>
                  <a:schemeClr val="tx1"/>
                </a:solidFill>
              </a:rPr>
              <a:t>》</a:t>
            </a:r>
            <a:r>
              <a:rPr lang="zh-TW" altLang="en-US" sz="1600" dirty="0">
                <a:solidFill>
                  <a:schemeClr val="tx1"/>
                </a:solidFill>
              </a:rPr>
              <a:t>。擷取自網頁</a:t>
            </a:r>
            <a:r>
              <a:rPr lang="en-US" sz="1600" dirty="0">
                <a:solidFill>
                  <a:schemeClr val="tx1"/>
                </a:solidFill>
                <a:hlinkClick r:id="rId6">
                  <a:extLst>
                    <a:ext uri="{A12FA001-AC4F-418D-AE19-62706E023703}">
                      <ahyp:hlinkClr xmlns:ahyp="http://schemas.microsoft.com/office/drawing/2018/hyperlinkcolor" val="tx"/>
                    </a:ext>
                  </a:extLst>
                </a:hlinkClick>
              </a:rPr>
              <a:t>https://www.news.gov.hk/chi/2020/02/20200227/20200227_220219_499.html?type=category&amp;name=wuhan&amp;tl=t</a:t>
            </a:r>
            <a:endParaRPr lang="en-US" sz="1600" dirty="0">
              <a:solidFill>
                <a:schemeClr val="tx1"/>
              </a:solidFill>
            </a:endParaRPr>
          </a:p>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保就業創職位措施助紓經濟困境</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7">
                  <a:extLst>
                    <a:ext uri="{A12FA001-AC4F-418D-AE19-62706E023703}">
                      <ahyp:hlinkClr xmlns:ahyp="http://schemas.microsoft.com/office/drawing/2018/hyperlinkcolor" val="tx"/>
                    </a:ext>
                  </a:extLst>
                </a:hlinkClick>
              </a:rPr>
              <a:t>https://www.news.gov.hk/chi/2020/04/20200420/20200420_175816_569.html?type=category&amp;name=covid19</a:t>
            </a:r>
            <a:endParaRPr lang="en-US" sz="1600"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26</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99334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額外租金寬免支援短期租戶</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3">
                  <a:extLst>
                    <a:ext uri="{A12FA001-AC4F-418D-AE19-62706E023703}">
                      <ahyp:hlinkClr xmlns:ahyp="http://schemas.microsoft.com/office/drawing/2018/hyperlinkcolor" val="tx"/>
                    </a:ext>
                  </a:extLst>
                </a:hlinkClick>
              </a:rPr>
              <a:t>https://www.news.gov.hk/chi/2020/04/20200420/20200420_200035_443.html?type=category&amp;name=covid19&amp;tl=t</a:t>
            </a:r>
            <a:endParaRPr lang="en-US" altLang="zh-HK" sz="1600" dirty="0">
              <a:solidFill>
                <a:schemeClr val="tx1"/>
              </a:solidFill>
            </a:endParaRPr>
          </a:p>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陳茂波料疫情令財赤惡化</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4">
                  <a:extLst>
                    <a:ext uri="{A12FA001-AC4F-418D-AE19-62706E023703}">
                      <ahyp:hlinkClr xmlns:ahyp="http://schemas.microsoft.com/office/drawing/2018/hyperlinkcolor" val="tx"/>
                    </a:ext>
                  </a:extLst>
                </a:hlinkClick>
              </a:rPr>
              <a:t>https://www.news.gov.hk/chi/2020/02/20200202/20200202_120031_549.html</a:t>
            </a:r>
            <a:endParaRPr lang="en-US" altLang="zh-HK" sz="1600" dirty="0">
              <a:solidFill>
                <a:schemeClr val="tx1"/>
              </a:solidFill>
            </a:endParaRPr>
          </a:p>
          <a:p>
            <a:pPr>
              <a:lnSpc>
                <a:spcPct val="120000"/>
              </a:lnSpc>
            </a:pPr>
            <a:r>
              <a:rPr lang="zh-TW" altLang="en-US" sz="1600" dirty="0">
                <a:solidFill>
                  <a:schemeClr val="tx1"/>
                </a:solidFill>
              </a:rPr>
              <a:t>香港政府新聞網（</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強制留家檢疫者須戴電子手環</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val="tx"/>
                    </a:ext>
                  </a:extLst>
                </a:hlinkClick>
              </a:rPr>
              <a:t>https://www.news.gov.hk/chi/2020/02/20200203/20200203_150504_450.html</a:t>
            </a:r>
            <a:endParaRPr lang="en-US" altLang="zh-HK"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入境注意</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6">
                  <a:extLst>
                    <a:ext uri="{A12FA001-AC4F-418D-AE19-62706E023703}">
                      <ahyp:hlinkClr xmlns:ahyp="http://schemas.microsoft.com/office/drawing/2018/hyperlinkcolor" val="tx"/>
                    </a:ext>
                  </a:extLst>
                </a:hlinkClick>
              </a:rPr>
              <a:t>https://www.coronavirus.gov.hk/chi/inbound-travel.html</a:t>
            </a:r>
            <a:endParaRPr lang="en-US" altLang="zh-HK"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什麼是</a:t>
            </a:r>
            <a:r>
              <a:rPr lang="en-US" altLang="zh-TW" sz="1600" dirty="0">
                <a:solidFill>
                  <a:schemeClr val="tx1"/>
                </a:solidFill>
              </a:rPr>
              <a:t>2019</a:t>
            </a:r>
            <a:r>
              <a:rPr lang="zh-TW" altLang="en-US" sz="1600" dirty="0">
                <a:solidFill>
                  <a:schemeClr val="tx1"/>
                </a:solidFill>
              </a:rPr>
              <a:t>冠狀病毒病？</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7">
                  <a:extLst>
                    <a:ext uri="{A12FA001-AC4F-418D-AE19-62706E023703}">
                      <ahyp:hlinkClr xmlns:ahyp="http://schemas.microsoft.com/office/drawing/2018/hyperlinkcolor" val="tx"/>
                    </a:ext>
                  </a:extLst>
                </a:hlinkClick>
              </a:rPr>
              <a:t>https://www.coronavirus.gov.hk/chi/covid19.html</a:t>
            </a:r>
            <a:endParaRPr lang="en-US" altLang="zh-HK" sz="1600" dirty="0">
              <a:solidFill>
                <a:schemeClr val="tx1"/>
              </a:solidFill>
            </a:endParaRPr>
          </a:p>
        </p:txBody>
      </p:sp>
      <p:sp>
        <p:nvSpPr>
          <p:cNvPr id="4" name="文字方塊 3"/>
          <p:cNvSpPr txBox="1"/>
          <p:nvPr/>
        </p:nvSpPr>
        <p:spPr>
          <a:xfrm>
            <a:off x="8584255" y="6361583"/>
            <a:ext cx="380233"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27</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9973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有</a:t>
            </a:r>
            <a:r>
              <a:rPr lang="en-US" altLang="zh-TW" sz="1600" dirty="0">
                <a:solidFill>
                  <a:schemeClr val="tx1"/>
                </a:solidFill>
              </a:rPr>
              <a:t>2019 </a:t>
            </a:r>
            <a:r>
              <a:rPr lang="zh-TW" altLang="en-US" sz="1600" dirty="0">
                <a:solidFill>
                  <a:schemeClr val="tx1"/>
                </a:solidFill>
              </a:rPr>
              <a:t>冠狀病毒病報告個案的國家</a:t>
            </a:r>
            <a:r>
              <a:rPr lang="en-US" altLang="zh-TW" sz="1600" dirty="0">
                <a:solidFill>
                  <a:schemeClr val="tx1"/>
                </a:solidFill>
              </a:rPr>
              <a:t>/</a:t>
            </a:r>
            <a:r>
              <a:rPr lang="zh-TW" altLang="en-US" sz="1600" dirty="0">
                <a:solidFill>
                  <a:schemeClr val="tx1"/>
                </a:solidFill>
              </a:rPr>
              <a:t>地區</a:t>
            </a:r>
            <a:r>
              <a:rPr lang="en-US" altLang="zh-TW" sz="1600" dirty="0">
                <a:solidFill>
                  <a:schemeClr val="tx1"/>
                </a:solidFill>
              </a:rPr>
              <a:t>》</a:t>
            </a:r>
            <a:r>
              <a:rPr lang="zh-TW" altLang="en-US" sz="1600" dirty="0">
                <a:solidFill>
                  <a:schemeClr val="tx1"/>
                </a:solidFill>
              </a:rPr>
              <a:t>。擷取自網頁</a:t>
            </a:r>
            <a:r>
              <a:rPr lang="en-US" altLang="zh-TW" sz="1600" dirty="0">
                <a:solidFill>
                  <a:schemeClr val="tx1"/>
                </a:solidFill>
                <a:hlinkClick r:id="rId3">
                  <a:extLst>
                    <a:ext uri="{A12FA001-AC4F-418D-AE19-62706E023703}">
                      <ahyp:hlinkClr xmlns:ahyp="http://schemas.microsoft.com/office/drawing/2018/hyperlinkcolor" val="tx"/>
                    </a:ext>
                  </a:extLst>
                </a:hlinkClick>
              </a:rPr>
              <a:t>https://www.chp.gov.hk/files/pdf/statistics_of_the_cases_novel_coronavirus_infection_tc.pdf</a:t>
            </a:r>
            <a:endParaRPr lang="en-US" altLang="zh-TW"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防疫抗疫基金</a:t>
            </a:r>
            <a:r>
              <a:rPr lang="en-US" altLang="zh-TW" sz="1600" dirty="0">
                <a:solidFill>
                  <a:schemeClr val="tx1"/>
                </a:solidFill>
              </a:rPr>
              <a:t>》</a:t>
            </a:r>
            <a:r>
              <a:rPr lang="zh-TW" altLang="en-US" sz="1600" dirty="0">
                <a:solidFill>
                  <a:schemeClr val="tx1"/>
                </a:solidFill>
              </a:rPr>
              <a:t>。擷取自網頁</a:t>
            </a:r>
            <a:r>
              <a:rPr lang="en-US" sz="1600" dirty="0">
                <a:solidFill>
                  <a:schemeClr val="tx1"/>
                </a:solidFill>
                <a:hlinkClick r:id="rId4">
                  <a:extLst>
                    <a:ext uri="{A12FA001-AC4F-418D-AE19-62706E023703}">
                      <ahyp:hlinkClr xmlns:ahyp="http://schemas.microsoft.com/office/drawing/2018/hyperlinkcolor" val="tx"/>
                    </a:ext>
                  </a:extLst>
                </a:hlinkClick>
              </a:rPr>
              <a:t>https://www.coronavirus.gov.hk/chi/anti-epidemic-fund.html</a:t>
            </a:r>
            <a:endParaRPr lang="en-US"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減少社交接觸</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val="tx"/>
                    </a:ext>
                  </a:extLst>
                </a:hlinkClick>
              </a:rPr>
              <a:t>https://www.coronavirus.gov.hk/chi/social_distancing.html</a:t>
            </a:r>
            <a:endParaRPr lang="en-US" altLang="zh-HK" sz="1600" dirty="0">
              <a:solidFill>
                <a:schemeClr val="tx1"/>
              </a:solidFill>
            </a:endParaRPr>
          </a:p>
          <a:p>
            <a:pPr>
              <a:lnSpc>
                <a:spcPct val="120000"/>
              </a:lnSpc>
            </a:pPr>
            <a:r>
              <a:rPr lang="zh-TW" altLang="en-US" sz="1600" dirty="0">
                <a:solidFill>
                  <a:schemeClr val="tx1"/>
                </a:solidFill>
              </a:rPr>
              <a:t>香港特別行政區政府</a:t>
            </a:r>
            <a:r>
              <a:rPr lang="en-US" altLang="zh-TW" sz="1600" dirty="0">
                <a:solidFill>
                  <a:schemeClr val="tx1"/>
                </a:solidFill>
              </a:rPr>
              <a:t>2019</a:t>
            </a:r>
            <a:r>
              <a:rPr lang="zh-TW" altLang="en-US" sz="1600" dirty="0">
                <a:solidFill>
                  <a:schemeClr val="tx1"/>
                </a:solidFill>
              </a:rPr>
              <a:t>冠狀病毒病專題網站</a:t>
            </a:r>
            <a:r>
              <a:rPr lang="en-US" altLang="zh-TW" sz="1600" dirty="0">
                <a:solidFill>
                  <a:schemeClr val="tx1"/>
                </a:solidFill>
              </a:rPr>
              <a:t>—</a:t>
            </a:r>
            <a:r>
              <a:rPr lang="zh-TW" altLang="en-US" sz="1600" dirty="0">
                <a:solidFill>
                  <a:schemeClr val="tx1"/>
                </a:solidFill>
              </a:rPr>
              <a:t>同心抗疫（</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減少聚集新規定的常見問題</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6">
                  <a:extLst>
                    <a:ext uri="{A12FA001-AC4F-418D-AE19-62706E023703}">
                      <ahyp:hlinkClr xmlns:ahyp="http://schemas.microsoft.com/office/drawing/2018/hyperlinkcolor" val="tx"/>
                    </a:ext>
                  </a:extLst>
                </a:hlinkClick>
              </a:rPr>
              <a:t>https://www.coronavirus.gov.hk/chi/social_distancing-faq.html</a:t>
            </a:r>
            <a:endParaRPr lang="en-US" altLang="zh-HK" sz="1600" dirty="0">
              <a:solidFill>
                <a:schemeClr val="tx1"/>
              </a:solidFill>
            </a:endParaRPr>
          </a:p>
          <a:p>
            <a:pPr>
              <a:lnSpc>
                <a:spcPct val="120000"/>
              </a:lnSpc>
            </a:pPr>
            <a:endParaRPr lang="en-US" altLang="zh-HK" sz="1600"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28</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19539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zh-TW" altLang="en-US" sz="1600" dirty="0">
                <a:solidFill>
                  <a:schemeClr val="tx1"/>
                </a:solidFill>
              </a:rPr>
              <a:t>香港特別行政區政府新聞公報（</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政府召開第三次嚴重應變級別督導委員會會議</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3">
                  <a:extLst>
                    <a:ext uri="{A12FA001-AC4F-418D-AE19-62706E023703}">
                      <ahyp:hlinkClr xmlns:ahyp="http://schemas.microsoft.com/office/drawing/2018/hyperlinkcolor" val="tx"/>
                    </a:ext>
                  </a:extLst>
                </a:hlinkClick>
              </a:rPr>
              <a:t>https://www.info.gov.hk/gia/general/202001/23/P2020012300847.htm</a:t>
            </a:r>
          </a:p>
          <a:p>
            <a:pPr>
              <a:lnSpc>
                <a:spcPct val="120000"/>
              </a:lnSpc>
            </a:pPr>
            <a:r>
              <a:rPr lang="zh-TW" altLang="en-US" sz="1600" dirty="0">
                <a:solidFill>
                  <a:schemeClr val="tx1"/>
                </a:solidFill>
              </a:rPr>
              <a:t>香港特別行政區政府新聞公報（</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商經局回應傳媒查詢本地口罩生產資助計劃</a:t>
            </a:r>
            <a:r>
              <a:rPr lang="en-US" altLang="zh-TW" sz="1600" dirty="0">
                <a:solidFill>
                  <a:schemeClr val="tx1"/>
                </a:solidFill>
              </a:rPr>
              <a:t>》</a:t>
            </a:r>
            <a:r>
              <a:rPr lang="zh-TW" altLang="en-US" sz="1600" dirty="0">
                <a:solidFill>
                  <a:schemeClr val="tx1"/>
                </a:solidFill>
              </a:rPr>
              <a:t>。擷取自網頁</a:t>
            </a:r>
            <a:r>
              <a:rPr lang="en-US" sz="1600" dirty="0">
                <a:solidFill>
                  <a:schemeClr val="tx1"/>
                </a:solidFill>
                <a:hlinkClick r:id="rId4">
                  <a:extLst>
                    <a:ext uri="{A12FA001-AC4F-418D-AE19-62706E023703}">
                      <ahyp:hlinkClr xmlns:ahyp="http://schemas.microsoft.com/office/drawing/2018/hyperlinkcolor" val="tx"/>
                    </a:ext>
                  </a:extLst>
                </a:hlinkClick>
              </a:rPr>
              <a:t>https://www.info.gov.hk/gia/general/202002/23/P2020022300357.htm</a:t>
            </a:r>
            <a:endParaRPr lang="en-US" sz="1600" dirty="0">
              <a:solidFill>
                <a:schemeClr val="tx1"/>
              </a:solidFill>
            </a:endParaRPr>
          </a:p>
          <a:p>
            <a:pPr>
              <a:lnSpc>
                <a:spcPct val="120000"/>
              </a:lnSpc>
            </a:pPr>
            <a:r>
              <a:rPr lang="zh-TW" altLang="en-US" sz="1600" dirty="0">
                <a:solidFill>
                  <a:schemeClr val="tx1"/>
                </a:solidFill>
              </a:rPr>
              <a:t>香港特別行政區政府新聞公報（</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衞生防護中心調查三宗新增新型冠狀病毒感染確診個案</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val="tx"/>
                    </a:ext>
                  </a:extLst>
                </a:hlinkClick>
              </a:rPr>
              <a:t>https://www.info.gov.hk/gia/general/202002/05/P2020020400730.htm</a:t>
            </a:r>
            <a:endParaRPr lang="en-US" altLang="zh-HK" sz="1600" dirty="0">
              <a:solidFill>
                <a:schemeClr val="tx1"/>
              </a:solidFill>
            </a:endParaRPr>
          </a:p>
          <a:p>
            <a:pPr>
              <a:lnSpc>
                <a:spcPct val="120000"/>
              </a:lnSpc>
            </a:pPr>
            <a:r>
              <a:rPr lang="zh-TW" altLang="en-US" sz="1600" dirty="0">
                <a:solidFill>
                  <a:schemeClr val="tx1"/>
                </a:solidFill>
              </a:rPr>
              <a:t>香港特別行政區政府衞生署衞生防護中心（</a:t>
            </a:r>
            <a:r>
              <a:rPr lang="en-US" altLang="zh-TW" sz="1600" dirty="0">
                <a:solidFill>
                  <a:schemeClr val="tx1"/>
                </a:solidFill>
              </a:rPr>
              <a:t>2020</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嚴重新型傳染性病原體呼吸系統病</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6">
                  <a:extLst>
                    <a:ext uri="{A12FA001-AC4F-418D-AE19-62706E023703}">
                      <ahyp:hlinkClr xmlns:ahyp="http://schemas.microsoft.com/office/drawing/2018/hyperlinkcolor" val="tx"/>
                    </a:ext>
                  </a:extLst>
                </a:hlinkClick>
              </a:rPr>
              <a:t>https://www.chp.gov.hk/tc/features/102465.html</a:t>
            </a:r>
            <a:endParaRPr lang="en-US" altLang="zh-HK" sz="1600" dirty="0">
              <a:solidFill>
                <a:schemeClr val="tx1"/>
              </a:solidFill>
            </a:endParaRPr>
          </a:p>
          <a:p>
            <a:pPr>
              <a:lnSpc>
                <a:spcPct val="120000"/>
              </a:lnSpc>
            </a:pPr>
            <a:r>
              <a:rPr lang="zh-TW" altLang="en-US" sz="1600" dirty="0">
                <a:solidFill>
                  <a:schemeClr val="tx1"/>
                </a:solidFill>
              </a:rPr>
              <a:t>香港警方</a:t>
            </a:r>
            <a:r>
              <a:rPr lang="en-US" altLang="zh-HK" sz="1600" dirty="0">
                <a:solidFill>
                  <a:schemeClr val="tx1"/>
                </a:solidFill>
              </a:rPr>
              <a:t>Twitter</a:t>
            </a:r>
            <a:r>
              <a:rPr lang="zh-TW" altLang="en-US" sz="1600" dirty="0">
                <a:solidFill>
                  <a:schemeClr val="tx1"/>
                </a:solidFill>
              </a:rPr>
              <a:t>官方帳號（</a:t>
            </a:r>
            <a:r>
              <a:rPr lang="en-US" altLang="zh-TW" sz="1600" dirty="0">
                <a:solidFill>
                  <a:schemeClr val="tx1"/>
                </a:solidFill>
              </a:rPr>
              <a:t>2020</a:t>
            </a:r>
            <a:r>
              <a:rPr lang="zh-TW" altLang="en-US" sz="1600" dirty="0">
                <a:solidFill>
                  <a:schemeClr val="tx1"/>
                </a:solidFill>
              </a:rPr>
              <a:t>）。擷取自網頁</a:t>
            </a:r>
            <a:r>
              <a:rPr lang="en-US" altLang="zh-HK" sz="1600" dirty="0">
                <a:solidFill>
                  <a:schemeClr val="tx1"/>
                </a:solidFill>
                <a:hlinkClick r:id="rId7">
                  <a:extLst>
                    <a:ext uri="{A12FA001-AC4F-418D-AE19-62706E023703}">
                      <ahyp:hlinkClr xmlns:ahyp="http://schemas.microsoft.com/office/drawing/2018/hyperlinkcolor" val="tx"/>
                    </a:ext>
                  </a:extLst>
                </a:hlinkClick>
              </a:rPr>
              <a:t>https://twitter.com/hkpoliceforce/status/1224631797134188544</a:t>
            </a:r>
            <a:endParaRPr lang="en-US" altLang="zh-HK" sz="1600"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29</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75098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24525" y="1916832"/>
            <a:ext cx="2949178" cy="1752600"/>
          </a:xfrm>
        </p:spPr>
        <p:txBody>
          <a:bodyPr>
            <a:noAutofit/>
          </a:bodyPr>
          <a:lstStyle/>
          <a:p>
            <a:r>
              <a:rPr lang="en-US" altLang="zh-TW" sz="4400" b="1" dirty="0"/>
              <a:t>2019</a:t>
            </a:r>
            <a:r>
              <a:rPr lang="zh-TW" altLang="en-US" sz="4400" b="1" dirty="0"/>
              <a:t>冠狀病毒病的最新情況</a:t>
            </a:r>
            <a:endParaRPr lang="zh-TW" altLang="en-US" sz="4400" b="1" strike="sngStrike" dirty="0"/>
          </a:p>
        </p:txBody>
      </p:sp>
      <p:sp>
        <p:nvSpPr>
          <p:cNvPr id="5" name="內容版面配置區 4"/>
          <p:cNvSpPr>
            <a:spLocks noGrp="1"/>
          </p:cNvSpPr>
          <p:nvPr>
            <p:ph idx="1"/>
          </p:nvPr>
        </p:nvSpPr>
        <p:spPr>
          <a:xfrm>
            <a:off x="323528" y="260648"/>
            <a:ext cx="4762872" cy="5760640"/>
          </a:xfrm>
        </p:spPr>
        <p:txBody>
          <a:bodyPr anchor="ctr">
            <a:normAutofit fontScale="47500" lnSpcReduction="20000"/>
          </a:bodyPr>
          <a:lstStyle/>
          <a:p>
            <a:pPr>
              <a:lnSpc>
                <a:spcPct val="120000"/>
              </a:lnSpc>
            </a:pPr>
            <a:r>
              <a:rPr lang="en-US" altLang="zh-TW" sz="4000" dirty="0">
                <a:solidFill>
                  <a:schemeClr val="tx1"/>
                </a:solidFill>
              </a:rPr>
              <a:t>2019</a:t>
            </a:r>
            <a:r>
              <a:rPr lang="zh-TW" altLang="en-US" sz="4000" dirty="0">
                <a:solidFill>
                  <a:schemeClr val="tx1"/>
                </a:solidFill>
              </a:rPr>
              <a:t>年</a:t>
            </a:r>
            <a:r>
              <a:rPr lang="en-US" altLang="zh-TW" sz="4000" dirty="0">
                <a:solidFill>
                  <a:schemeClr val="tx1"/>
                </a:solidFill>
              </a:rPr>
              <a:t>12</a:t>
            </a:r>
            <a:r>
              <a:rPr lang="zh-TW" altLang="en-US" sz="4000" dirty="0">
                <a:solidFill>
                  <a:schemeClr val="tx1"/>
                </a:solidFill>
              </a:rPr>
              <a:t>月起在湖北省武漢市出現了病毒性肺炎病例群組個案。</a:t>
            </a:r>
            <a:endParaRPr lang="en-US" altLang="zh-TW" sz="4000" dirty="0">
              <a:solidFill>
                <a:schemeClr val="tx1"/>
              </a:solidFill>
            </a:endParaRPr>
          </a:p>
          <a:p>
            <a:pPr>
              <a:lnSpc>
                <a:spcPct val="120000"/>
              </a:lnSpc>
            </a:pPr>
            <a:r>
              <a:rPr lang="zh-CN" altLang="en-US" sz="4000" dirty="0">
                <a:solidFill>
                  <a:schemeClr val="tx1"/>
                </a:solidFill>
              </a:rPr>
              <a:t>至今</a:t>
            </a:r>
            <a:r>
              <a:rPr lang="zh-TW" altLang="en-US" sz="4000" dirty="0">
                <a:solidFill>
                  <a:schemeClr val="tx1"/>
                </a:solidFill>
              </a:rPr>
              <a:t>其他國家／地區，</a:t>
            </a:r>
            <a:r>
              <a:rPr lang="zh-CN" altLang="en-US" sz="4000" dirty="0">
                <a:solidFill>
                  <a:schemeClr val="tx1"/>
                </a:solidFill>
              </a:rPr>
              <a:t>如</a:t>
            </a:r>
            <a:r>
              <a:rPr lang="zh-TW" altLang="en-US" sz="4000" dirty="0">
                <a:solidFill>
                  <a:schemeClr val="tx1"/>
                </a:solidFill>
              </a:rPr>
              <a:t>韓國、日本、伊朗、意大利、法國、西班牙、德國和美國等均</a:t>
            </a:r>
            <a:r>
              <a:rPr lang="zh-CN" altLang="en-US" sz="4000" dirty="0">
                <a:solidFill>
                  <a:schemeClr val="tx1"/>
                </a:solidFill>
              </a:rPr>
              <a:t>受疫情影響</a:t>
            </a:r>
            <a:r>
              <a:rPr lang="zh-TW" altLang="en-US" sz="4000" dirty="0">
                <a:solidFill>
                  <a:schemeClr val="tx1"/>
                </a:solidFill>
              </a:rPr>
              <a:t>。</a:t>
            </a:r>
          </a:p>
          <a:p>
            <a:pPr>
              <a:lnSpc>
                <a:spcPct val="120000"/>
              </a:lnSpc>
            </a:pPr>
            <a:r>
              <a:rPr lang="en-US" altLang="zh-TW" sz="4000" dirty="0">
                <a:solidFill>
                  <a:schemeClr val="tx1"/>
                </a:solidFill>
              </a:rPr>
              <a:t>2019</a:t>
            </a:r>
            <a:r>
              <a:rPr lang="zh-TW" altLang="en-US" sz="4000" dirty="0">
                <a:solidFill>
                  <a:schemeClr val="tx1"/>
                </a:solidFill>
              </a:rPr>
              <a:t>冠狀病毒病</a:t>
            </a:r>
            <a:r>
              <a:rPr lang="zh-CN" altLang="en-US" sz="4000" dirty="0">
                <a:solidFill>
                  <a:schemeClr val="tx1"/>
                </a:solidFill>
              </a:rPr>
              <a:t>的發展變化極快，</a:t>
            </a:r>
            <a:r>
              <a:rPr lang="zh-TW" altLang="en-US" sz="4000" dirty="0">
                <a:solidFill>
                  <a:schemeClr val="tx1"/>
                </a:solidFill>
              </a:rPr>
              <a:t>我們可到下列網站取得最新和可靠的資訊：</a:t>
            </a:r>
            <a:endParaRPr lang="en-US" altLang="zh-TW" sz="4000" dirty="0">
              <a:solidFill>
                <a:schemeClr val="tx1"/>
              </a:solidFill>
            </a:endParaRPr>
          </a:p>
          <a:p>
            <a:pPr lvl="1">
              <a:lnSpc>
                <a:spcPct val="110000"/>
              </a:lnSpc>
            </a:pPr>
            <a:r>
              <a:rPr lang="zh-TW" altLang="en-US" sz="3600" dirty="0">
                <a:solidFill>
                  <a:schemeClr val="tx1"/>
                </a:solidFill>
              </a:rPr>
              <a:t>香港特別行政區政府</a:t>
            </a:r>
            <a:r>
              <a:rPr lang="en-US" altLang="zh-TW" sz="3600" dirty="0">
                <a:solidFill>
                  <a:schemeClr val="tx1"/>
                </a:solidFill>
              </a:rPr>
              <a:t>2019</a:t>
            </a:r>
            <a:r>
              <a:rPr lang="zh-TW" altLang="en-US" sz="3600" dirty="0">
                <a:solidFill>
                  <a:schemeClr val="tx1"/>
                </a:solidFill>
              </a:rPr>
              <a:t>冠狀病毒病專題網站</a:t>
            </a:r>
            <a:r>
              <a:rPr lang="en-US" altLang="zh-TW" sz="3600" dirty="0">
                <a:solidFill>
                  <a:schemeClr val="tx1"/>
                </a:solidFill>
              </a:rPr>
              <a:t>—</a:t>
            </a:r>
            <a:r>
              <a:rPr lang="zh-TW" altLang="en-US" sz="3600" dirty="0">
                <a:solidFill>
                  <a:schemeClr val="tx1"/>
                </a:solidFill>
              </a:rPr>
              <a:t>同心抗疫（網址：</a:t>
            </a:r>
            <a:r>
              <a:rPr lang="en-US" altLang="zh-TW" sz="3600" dirty="0">
                <a:solidFill>
                  <a:schemeClr val="tx1"/>
                </a:solidFill>
                <a:hlinkClick r:id="rId3">
                  <a:extLst>
                    <a:ext uri="{A12FA001-AC4F-418D-AE19-62706E023703}">
                      <ahyp:hlinkClr xmlns:ahyp="http://schemas.microsoft.com/office/drawing/2018/hyperlinkcolor" val="tx"/>
                    </a:ext>
                  </a:extLst>
                </a:hlinkClick>
              </a:rPr>
              <a:t>https://www.coronavirus.gov.hk/chi/ </a:t>
            </a:r>
            <a:r>
              <a:rPr lang="zh-TW" altLang="en-US" sz="3600" dirty="0">
                <a:solidFill>
                  <a:schemeClr val="tx1"/>
                </a:solidFill>
              </a:rPr>
              <a:t>）</a:t>
            </a:r>
            <a:endParaRPr lang="en-US" altLang="zh-TW" sz="3600" dirty="0">
              <a:solidFill>
                <a:schemeClr val="tx1"/>
              </a:solidFill>
            </a:endParaRPr>
          </a:p>
          <a:p>
            <a:pPr lvl="1">
              <a:lnSpc>
                <a:spcPct val="110000"/>
              </a:lnSpc>
            </a:pPr>
            <a:r>
              <a:rPr lang="zh-TW" altLang="en-US" sz="3600" dirty="0">
                <a:solidFill>
                  <a:schemeClr val="tx1"/>
                </a:solidFill>
              </a:rPr>
              <a:t>香港特別行政區政府衞生署衞生防護中心（網址：</a:t>
            </a:r>
            <a:r>
              <a:rPr lang="en-US" altLang="zh-HK" sz="3600" dirty="0">
                <a:solidFill>
                  <a:schemeClr val="tx1"/>
                </a:solidFill>
                <a:hlinkClick r:id="rId4">
                  <a:extLst>
                    <a:ext uri="{A12FA001-AC4F-418D-AE19-62706E023703}">
                      <ahyp:hlinkClr xmlns:ahyp="http://schemas.microsoft.com/office/drawing/2018/hyperlinkcolor" val="tx"/>
                    </a:ext>
                  </a:extLst>
                </a:hlinkClick>
              </a:rPr>
              <a:t> https://www.chp.gov.hk/tc/healthtopics/content/24/102466.html </a:t>
            </a:r>
            <a:r>
              <a:rPr lang="zh-TW" altLang="en-US" sz="3600" dirty="0">
                <a:solidFill>
                  <a:schemeClr val="tx1"/>
                </a:solidFill>
              </a:rPr>
              <a:t>）</a:t>
            </a:r>
            <a:endParaRPr lang="en-US" altLang="zh-TW" sz="3600" dirty="0">
              <a:solidFill>
                <a:schemeClr val="tx1"/>
              </a:solidFill>
            </a:endParaRPr>
          </a:p>
          <a:p>
            <a:pPr lvl="1">
              <a:lnSpc>
                <a:spcPct val="110000"/>
              </a:lnSpc>
            </a:pPr>
            <a:r>
              <a:rPr lang="zh-TW" altLang="en-US" sz="3600" dirty="0">
                <a:solidFill>
                  <a:schemeClr val="tx1"/>
                </a:solidFill>
              </a:rPr>
              <a:t>世界衞生組織（網址：</a:t>
            </a:r>
            <a:r>
              <a:rPr lang="en-US" altLang="zh-HK" sz="3600" dirty="0">
                <a:solidFill>
                  <a:schemeClr val="tx1"/>
                </a:solidFill>
                <a:hlinkClick r:id="rId5">
                  <a:extLst>
                    <a:ext uri="{A12FA001-AC4F-418D-AE19-62706E023703}">
                      <ahyp:hlinkClr xmlns:ahyp="http://schemas.microsoft.com/office/drawing/2018/hyperlinkcolor" val="tx"/>
                    </a:ext>
                  </a:extLst>
                </a:hlinkClick>
              </a:rPr>
              <a:t> https://www.who.int/zh/emergencies/diseases/novel-coronavirus-2019 </a:t>
            </a:r>
            <a:r>
              <a:rPr lang="zh-TW" altLang="en-US" sz="3600" dirty="0">
                <a:solidFill>
                  <a:schemeClr val="tx1"/>
                </a:solidFill>
              </a:rPr>
              <a:t>）</a:t>
            </a:r>
            <a:endParaRPr lang="en-US" altLang="zh-TW" sz="3600" dirty="0">
              <a:solidFill>
                <a:schemeClr val="tx1"/>
              </a:solidFill>
            </a:endParaRPr>
          </a:p>
        </p:txBody>
      </p:sp>
      <p:sp>
        <p:nvSpPr>
          <p:cNvPr id="7" name="文字方塊 6"/>
          <p:cNvSpPr txBox="1"/>
          <p:nvPr/>
        </p:nvSpPr>
        <p:spPr>
          <a:xfrm>
            <a:off x="8680436" y="6361583"/>
            <a:ext cx="284052" cy="307777"/>
          </a:xfrm>
          <a:prstGeom prst="rect">
            <a:avLst/>
          </a:prstGeom>
          <a:noFill/>
        </p:spPr>
        <p:txBody>
          <a:bodyPr wrap="none" rtlCol="0">
            <a:spAutoFit/>
          </a:bodyPr>
          <a:lstStyle/>
          <a:p>
            <a:pPr algn="r"/>
            <a:r>
              <a:rPr lang="en-US" sz="1400" dirty="0">
                <a:solidFill>
                  <a:schemeClr val="bg1"/>
                </a:solidFill>
                <a:latin typeface="微軟正黑體 Light" panose="020B0304030504040204" pitchFamily="34" charset="-120"/>
                <a:ea typeface="微軟正黑體 Light" panose="020B0304030504040204" pitchFamily="34" charset="-120"/>
              </a:rPr>
              <a:t>3</a:t>
            </a:r>
          </a:p>
        </p:txBody>
      </p:sp>
      <p:sp>
        <p:nvSpPr>
          <p:cNvPr id="10" name="文字方塊 9">
            <a:extLst>
              <a:ext uri="{FF2B5EF4-FFF2-40B4-BE49-F238E27FC236}">
                <a16:creationId xmlns:a16="http://schemas.microsoft.com/office/drawing/2014/main" id="{5C31DF08-99D0-438D-9251-BF1EAF3D334F}"/>
              </a:ext>
            </a:extLst>
          </p:cNvPr>
          <p:cNvSpPr txBox="1"/>
          <p:nvPr/>
        </p:nvSpPr>
        <p:spPr>
          <a:xfrm>
            <a:off x="323528" y="6121530"/>
            <a:ext cx="4558940" cy="584775"/>
          </a:xfrm>
          <a:prstGeom prst="rect">
            <a:avLst/>
          </a:prstGeom>
          <a:noFill/>
        </p:spPr>
        <p:txBody>
          <a:bodyPr wrap="none" rtlCol="0">
            <a:spAutoFit/>
          </a:bodyPr>
          <a:lstStyle/>
          <a:p>
            <a:r>
              <a:rPr lang="zh-TW" altLang="en-US" sz="1600" dirty="0"/>
              <a:t>資料來源：香港特別行政區政府</a:t>
            </a:r>
            <a:r>
              <a:rPr lang="en-US" altLang="zh-TW" sz="1600" dirty="0"/>
              <a:t>2019</a:t>
            </a:r>
            <a:r>
              <a:rPr lang="zh-TW" altLang="en-US" sz="1600" dirty="0"/>
              <a:t>冠狀病毒病</a:t>
            </a:r>
            <a:br>
              <a:rPr lang="en-US" altLang="zh-TW" sz="1600" dirty="0"/>
            </a:br>
            <a:r>
              <a:rPr lang="zh-TW" altLang="en-US" sz="1600" dirty="0"/>
              <a:t>專題網站</a:t>
            </a:r>
            <a:r>
              <a:rPr lang="en-US" altLang="zh-TW" sz="1600" dirty="0"/>
              <a:t>—</a:t>
            </a:r>
            <a:r>
              <a:rPr lang="zh-TW" altLang="en-US" sz="1600" dirty="0"/>
              <a:t>同心抗疫（</a:t>
            </a:r>
            <a:r>
              <a:rPr lang="en-US" altLang="zh-TW" sz="1600" dirty="0"/>
              <a:t>2020</a:t>
            </a:r>
            <a:r>
              <a:rPr lang="zh-TW" altLang="en-US" sz="1600" dirty="0"/>
              <a:t>年</a:t>
            </a:r>
            <a:r>
              <a:rPr lang="en-US" altLang="zh-TW" sz="1600" dirty="0"/>
              <a:t>4</a:t>
            </a:r>
            <a:r>
              <a:rPr lang="zh-TW" altLang="en-US" sz="1600" dirty="0"/>
              <a:t>月</a:t>
            </a:r>
            <a:r>
              <a:rPr lang="en-US" altLang="zh-TW" sz="1600" dirty="0"/>
              <a:t>23</a:t>
            </a:r>
            <a:r>
              <a:rPr lang="zh-TW" altLang="en-US" sz="1600" dirty="0"/>
              <a:t>日）</a:t>
            </a:r>
            <a:endParaRPr lang="zh-HK" altLang="en-US" sz="1600" dirty="0"/>
          </a:p>
        </p:txBody>
      </p:sp>
    </p:spTree>
    <p:extLst>
      <p:ext uri="{BB962C8B-B14F-4D97-AF65-F5344CB8AC3E}">
        <p14:creationId xmlns:p14="http://schemas.microsoft.com/office/powerpoint/2010/main" val="387291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064896" cy="1325563"/>
          </a:xfrm>
        </p:spPr>
        <p:txBody>
          <a:bodyPr/>
          <a:lstStyle/>
          <a:p>
            <a:r>
              <a:rPr lang="zh-TW" altLang="en-US" b="1" dirty="0"/>
              <a:t>參考資料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a:lnSpc>
                <a:spcPct val="120000"/>
              </a:lnSpc>
            </a:pPr>
            <a:r>
              <a:rPr lang="en-US" altLang="zh-HK" sz="1600" dirty="0">
                <a:solidFill>
                  <a:schemeClr val="tx1"/>
                </a:solidFill>
              </a:rPr>
              <a:t>《</a:t>
            </a:r>
            <a:r>
              <a:rPr lang="zh-TW" altLang="en-US" sz="1600" dirty="0">
                <a:solidFill>
                  <a:schemeClr val="tx1"/>
                </a:solidFill>
              </a:rPr>
              <a:t>基本法</a:t>
            </a:r>
            <a:r>
              <a:rPr lang="en-US" altLang="zh-TW" sz="1600" dirty="0">
                <a:solidFill>
                  <a:schemeClr val="tx1"/>
                </a:solidFill>
              </a:rPr>
              <a:t>》</a:t>
            </a:r>
            <a:r>
              <a:rPr lang="zh-TW" altLang="en-US" sz="1600" dirty="0">
                <a:solidFill>
                  <a:schemeClr val="tx1"/>
                </a:solidFill>
              </a:rPr>
              <a:t>網（</a:t>
            </a:r>
            <a:r>
              <a:rPr lang="en-US" altLang="zh-TW" sz="1600" dirty="0">
                <a:solidFill>
                  <a:schemeClr val="tx1"/>
                </a:solidFill>
              </a:rPr>
              <a:t>2019</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憲法及</a:t>
            </a:r>
            <a:r>
              <a:rPr lang="en-US" altLang="zh-TW" sz="1600" dirty="0">
                <a:solidFill>
                  <a:schemeClr val="tx1"/>
                </a:solidFill>
              </a:rPr>
              <a:t>〈</a:t>
            </a:r>
            <a:r>
              <a:rPr lang="zh-TW" altLang="en-US" sz="1600" dirty="0">
                <a:solidFill>
                  <a:schemeClr val="tx1"/>
                </a:solidFill>
              </a:rPr>
              <a:t>基本法</a:t>
            </a:r>
            <a:r>
              <a:rPr lang="en-US" altLang="zh-TW" sz="1600" dirty="0">
                <a:solidFill>
                  <a:schemeClr val="tx1"/>
                </a:solidFill>
              </a:rPr>
              <a:t>〉</a:t>
            </a:r>
            <a:r>
              <a:rPr lang="zh-TW" altLang="en-US" sz="1600" dirty="0">
                <a:solidFill>
                  <a:schemeClr val="tx1"/>
                </a:solidFill>
              </a:rPr>
              <a:t>全文</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3">
                  <a:extLst>
                    <a:ext uri="{A12FA001-AC4F-418D-AE19-62706E023703}">
                      <ahyp:hlinkClr xmlns:ahyp="http://schemas.microsoft.com/office/drawing/2018/hyperlinkcolor" val="tx"/>
                    </a:ext>
                  </a:extLst>
                </a:hlinkClick>
              </a:rPr>
              <a:t>https://www.basiclaw.gov.hk/tc/basiclawtext/index.html</a:t>
            </a:r>
            <a:endParaRPr lang="en-US" altLang="zh-HK" sz="1600" dirty="0">
              <a:solidFill>
                <a:schemeClr val="tx1"/>
              </a:solidFill>
            </a:endParaRPr>
          </a:p>
          <a:p>
            <a:pPr>
              <a:lnSpc>
                <a:spcPct val="120000"/>
              </a:lnSpc>
            </a:pPr>
            <a:r>
              <a:rPr lang="zh-TW" altLang="en-US" sz="1600" dirty="0">
                <a:solidFill>
                  <a:schemeClr val="tx1"/>
                </a:solidFill>
              </a:rPr>
              <a:t>電子版香港法例（</a:t>
            </a:r>
            <a:r>
              <a:rPr lang="en-US" altLang="zh-TW" sz="1600" dirty="0">
                <a:solidFill>
                  <a:schemeClr val="tx1"/>
                </a:solidFill>
              </a:rPr>
              <a:t>2017</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第</a:t>
            </a:r>
            <a:r>
              <a:rPr lang="en-US" altLang="zh-TW" sz="1600" dirty="0">
                <a:solidFill>
                  <a:schemeClr val="tx1"/>
                </a:solidFill>
              </a:rPr>
              <a:t>228</a:t>
            </a:r>
            <a:r>
              <a:rPr lang="zh-TW" altLang="en-US" sz="1600" dirty="0">
                <a:solidFill>
                  <a:schemeClr val="tx1"/>
                </a:solidFill>
              </a:rPr>
              <a:t>章</a:t>
            </a:r>
            <a:r>
              <a:rPr lang="en-US" altLang="zh-TW" sz="1600" dirty="0">
                <a:solidFill>
                  <a:schemeClr val="tx1"/>
                </a:solidFill>
              </a:rPr>
              <a:t>〈</a:t>
            </a:r>
            <a:r>
              <a:rPr lang="zh-TW" altLang="en-US" sz="1600" dirty="0">
                <a:solidFill>
                  <a:schemeClr val="tx1"/>
                </a:solidFill>
              </a:rPr>
              <a:t>簡易程序治罪條例</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4">
                  <a:extLst>
                    <a:ext uri="{A12FA001-AC4F-418D-AE19-62706E023703}">
                      <ahyp:hlinkClr xmlns:ahyp="http://schemas.microsoft.com/office/drawing/2018/hyperlinkcolor" val="tx"/>
                    </a:ext>
                  </a:extLst>
                </a:hlinkClick>
              </a:rPr>
              <a:t>https://www.elegislation.gov.hk/hk/cap228!zh-Hant-HK</a:t>
            </a:r>
            <a:endParaRPr lang="en-US" altLang="zh-HK" sz="1600" dirty="0">
              <a:solidFill>
                <a:schemeClr val="tx1"/>
              </a:solidFill>
            </a:endParaRPr>
          </a:p>
          <a:p>
            <a:pPr>
              <a:lnSpc>
                <a:spcPct val="120000"/>
              </a:lnSpc>
            </a:pPr>
            <a:r>
              <a:rPr lang="zh-TW" altLang="en-US" sz="1600" dirty="0">
                <a:solidFill>
                  <a:schemeClr val="tx1"/>
                </a:solidFill>
              </a:rPr>
              <a:t>電子版香港法例（</a:t>
            </a:r>
            <a:r>
              <a:rPr lang="en-US" altLang="zh-TW" sz="1600" dirty="0">
                <a:solidFill>
                  <a:schemeClr val="tx1"/>
                </a:solidFill>
              </a:rPr>
              <a:t>2017</a:t>
            </a:r>
            <a:r>
              <a:rPr lang="zh-TW" altLang="en-US" sz="1600" dirty="0">
                <a:solidFill>
                  <a:schemeClr val="tx1"/>
                </a:solidFill>
              </a:rPr>
              <a:t>）。</a:t>
            </a:r>
            <a:r>
              <a:rPr lang="en-US" altLang="zh-TW" sz="1600" dirty="0">
                <a:solidFill>
                  <a:schemeClr val="tx1"/>
                </a:solidFill>
              </a:rPr>
              <a:t>《</a:t>
            </a:r>
            <a:r>
              <a:rPr lang="zh-TW" altLang="en-US" sz="1600" dirty="0">
                <a:solidFill>
                  <a:schemeClr val="tx1"/>
                </a:solidFill>
              </a:rPr>
              <a:t>第</a:t>
            </a:r>
            <a:r>
              <a:rPr lang="en-US" altLang="zh-TW" sz="1600" dirty="0">
                <a:solidFill>
                  <a:schemeClr val="tx1"/>
                </a:solidFill>
              </a:rPr>
              <a:t>383</a:t>
            </a:r>
            <a:r>
              <a:rPr lang="zh-TW" altLang="en-US" sz="1600" dirty="0">
                <a:solidFill>
                  <a:schemeClr val="tx1"/>
                </a:solidFill>
              </a:rPr>
              <a:t>章</a:t>
            </a:r>
            <a:r>
              <a:rPr lang="en-US" altLang="zh-TW" sz="1600" dirty="0">
                <a:solidFill>
                  <a:schemeClr val="tx1"/>
                </a:solidFill>
              </a:rPr>
              <a:t>〈</a:t>
            </a:r>
            <a:r>
              <a:rPr lang="zh-TW" altLang="en-US" sz="1600" dirty="0">
                <a:solidFill>
                  <a:schemeClr val="tx1"/>
                </a:solidFill>
              </a:rPr>
              <a:t>香港人權法案條例</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5">
                  <a:extLst>
                    <a:ext uri="{A12FA001-AC4F-418D-AE19-62706E023703}">
                      <ahyp:hlinkClr xmlns:ahyp="http://schemas.microsoft.com/office/drawing/2018/hyperlinkcolor" val="tx"/>
                    </a:ext>
                  </a:extLst>
                </a:hlinkClick>
              </a:rPr>
              <a:t>https://www.elegislation.gov.hk/hk/cap383</a:t>
            </a:r>
            <a:endParaRPr lang="en-US" altLang="zh-HK" sz="1600" dirty="0">
              <a:solidFill>
                <a:schemeClr val="tx1"/>
              </a:solidFill>
            </a:endParaRPr>
          </a:p>
          <a:p>
            <a:pPr>
              <a:lnSpc>
                <a:spcPct val="120000"/>
              </a:lnSpc>
            </a:pPr>
            <a:r>
              <a:rPr lang="zh-TW" altLang="en-US" sz="1600" dirty="0">
                <a:solidFill>
                  <a:schemeClr val="tx1"/>
                </a:solidFill>
              </a:rPr>
              <a:t>聯合國（無日期）。</a:t>
            </a:r>
            <a:r>
              <a:rPr lang="en-US" altLang="zh-TW" sz="1600" dirty="0">
                <a:solidFill>
                  <a:schemeClr val="tx1"/>
                </a:solidFill>
              </a:rPr>
              <a:t>《</a:t>
            </a:r>
            <a:r>
              <a:rPr lang="zh-TW" altLang="en-US" sz="1600" dirty="0">
                <a:solidFill>
                  <a:schemeClr val="tx1"/>
                </a:solidFill>
              </a:rPr>
              <a:t>基金、方案和專門機構</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6">
                  <a:extLst>
                    <a:ext uri="{A12FA001-AC4F-418D-AE19-62706E023703}">
                      <ahyp:hlinkClr xmlns:ahyp="http://schemas.microsoft.com/office/drawing/2018/hyperlinkcolor" val="tx"/>
                    </a:ext>
                  </a:extLst>
                </a:hlinkClick>
              </a:rPr>
              <a:t>https://www.un.org/zh/sections/about-un/funds-programmes-specialized-agencies-and-others/index.html</a:t>
            </a:r>
            <a:endParaRPr lang="en-US" altLang="zh-TW" sz="1600" dirty="0">
              <a:solidFill>
                <a:schemeClr val="tx1"/>
              </a:solidFill>
            </a:endParaRPr>
          </a:p>
          <a:p>
            <a:pPr>
              <a:lnSpc>
                <a:spcPct val="120000"/>
              </a:lnSpc>
            </a:pPr>
            <a:r>
              <a:rPr lang="zh-TW" altLang="en-US" sz="1600" dirty="0">
                <a:solidFill>
                  <a:schemeClr val="tx1"/>
                </a:solidFill>
              </a:rPr>
              <a:t>聯合國公約與宣言檢索系統（無日期） 。</a:t>
            </a:r>
            <a:r>
              <a:rPr lang="en-US" altLang="zh-TW" sz="1600" dirty="0">
                <a:solidFill>
                  <a:schemeClr val="tx1"/>
                </a:solidFill>
              </a:rPr>
              <a:t>《</a:t>
            </a:r>
            <a:r>
              <a:rPr lang="zh-TW" altLang="en-US" sz="1600" dirty="0">
                <a:solidFill>
                  <a:schemeClr val="tx1"/>
                </a:solidFill>
              </a:rPr>
              <a:t>經濟、社會及文化權利國際公約</a:t>
            </a:r>
            <a:r>
              <a:rPr lang="en-US" altLang="zh-TW" sz="1600" dirty="0">
                <a:solidFill>
                  <a:schemeClr val="tx1"/>
                </a:solidFill>
              </a:rPr>
              <a:t>》</a:t>
            </a:r>
            <a:r>
              <a:rPr lang="zh-TW" altLang="en-US" sz="1600" dirty="0">
                <a:solidFill>
                  <a:schemeClr val="tx1"/>
                </a:solidFill>
              </a:rPr>
              <a:t>。擷取自網頁</a:t>
            </a:r>
            <a:r>
              <a:rPr lang="en-US" altLang="zh-HK" sz="1600" dirty="0">
                <a:solidFill>
                  <a:schemeClr val="tx1"/>
                </a:solidFill>
                <a:hlinkClick r:id="rId7">
                  <a:extLst>
                    <a:ext uri="{A12FA001-AC4F-418D-AE19-62706E023703}">
                      <ahyp:hlinkClr xmlns:ahyp="http://schemas.microsoft.com/office/drawing/2018/hyperlinkcolor" val="tx"/>
                    </a:ext>
                  </a:extLst>
                </a:hlinkClick>
              </a:rPr>
              <a:t>https://www.un.org/zh/documents/treaty/files/A-RES-2200-XXI.shtml</a:t>
            </a:r>
            <a:endParaRPr lang="en-US" altLang="zh-HK" sz="1600"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30</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5244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064896" cy="1325563"/>
          </a:xfrm>
        </p:spPr>
        <p:txBody>
          <a:bodyPr/>
          <a:lstStyle/>
          <a:p>
            <a:r>
              <a:rPr lang="zh-TW" altLang="en-US" b="1" dirty="0"/>
              <a:t>生活與社會課程（中一至中三）</a:t>
            </a:r>
            <a:br>
              <a:rPr lang="en-US" altLang="zh-TW" b="1" dirty="0"/>
            </a:br>
            <a:r>
              <a:rPr lang="zh-TW" altLang="en-US" b="1" dirty="0"/>
              <a:t>課程資料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marL="0" indent="0">
              <a:lnSpc>
                <a:spcPct val="100000"/>
              </a:lnSpc>
              <a:buNone/>
            </a:pPr>
            <a:r>
              <a:rPr lang="zh-TW" altLang="en-US" b="1" dirty="0">
                <a:solidFill>
                  <a:schemeClr val="tx1"/>
                </a:solidFill>
              </a:rPr>
              <a:t>與本學與教資源對應的課程宗旨：</a:t>
            </a:r>
          </a:p>
          <a:p>
            <a:pPr>
              <a:lnSpc>
                <a:spcPct val="100000"/>
              </a:lnSpc>
            </a:pPr>
            <a:r>
              <a:rPr lang="zh-TW" altLang="en-US" dirty="0">
                <a:solidFill>
                  <a:schemeClr val="tx1"/>
                </a:solidFill>
              </a:rPr>
              <a:t>幫助學生正面認識自己、提升能力以應付日常和未來的挑戰</a:t>
            </a:r>
          </a:p>
          <a:p>
            <a:pPr>
              <a:lnSpc>
                <a:spcPct val="100000"/>
              </a:lnSpc>
            </a:pPr>
            <a:r>
              <a:rPr lang="zh-TW" altLang="en-US" dirty="0">
                <a:solidFill>
                  <a:schemeClr val="tx1"/>
                </a:solidFill>
              </a:rPr>
              <a:t>讓學生成為有識見及負責任的公民，從而對發展公義仁愛的社會作出貢獻</a:t>
            </a:r>
          </a:p>
          <a:p>
            <a:pPr>
              <a:lnSpc>
                <a:spcPct val="100000"/>
              </a:lnSpc>
            </a:pPr>
            <a:r>
              <a:rPr lang="zh-TW" altLang="en-US" dirty="0">
                <a:solidFill>
                  <a:schemeClr val="tx1"/>
                </a:solidFill>
              </a:rPr>
              <a:t>培養學生對本地、國家及全球議題的靈敏度、興趣和關注</a:t>
            </a:r>
            <a:endParaRPr lang="en-US" altLang="zh-HK" dirty="0">
              <a:solidFill>
                <a:schemeClr val="tx1"/>
              </a:solidFill>
            </a:endParaRPr>
          </a:p>
        </p:txBody>
      </p:sp>
      <p:sp>
        <p:nvSpPr>
          <p:cNvPr id="4" name="文字方塊 3"/>
          <p:cNvSpPr txBox="1"/>
          <p:nvPr/>
        </p:nvSpPr>
        <p:spPr>
          <a:xfrm>
            <a:off x="8611506" y="6361583"/>
            <a:ext cx="352982"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31</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17179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064896" cy="1325563"/>
          </a:xfrm>
        </p:spPr>
        <p:txBody>
          <a:bodyPr/>
          <a:lstStyle/>
          <a:p>
            <a:r>
              <a:rPr lang="zh-TW" altLang="en-US" b="1" dirty="0"/>
              <a:t>生活與社會課程（中一至中三）</a:t>
            </a:r>
            <a:br>
              <a:rPr lang="en-US" altLang="zh-TW" b="1" dirty="0"/>
            </a:br>
            <a:r>
              <a:rPr lang="zh-TW" altLang="en-US" b="1" dirty="0"/>
              <a:t>課程資料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marL="0" indent="0">
              <a:lnSpc>
                <a:spcPct val="100000"/>
              </a:lnSpc>
              <a:buNone/>
            </a:pPr>
            <a:r>
              <a:rPr lang="zh-TW" altLang="en-US" b="1" dirty="0">
                <a:solidFill>
                  <a:schemeClr val="tx1"/>
                </a:solidFill>
              </a:rPr>
              <a:t>與本學與教資源對應的學習目標：</a:t>
            </a:r>
          </a:p>
          <a:p>
            <a:pPr>
              <a:lnSpc>
                <a:spcPct val="100000"/>
              </a:lnSpc>
            </a:pPr>
            <a:r>
              <a:rPr lang="zh-TW" altLang="en-US" dirty="0">
                <a:solidFill>
                  <a:schemeClr val="tx1"/>
                </a:solidFill>
              </a:rPr>
              <a:t>了解和接納自己及過健康生活</a:t>
            </a:r>
          </a:p>
          <a:p>
            <a:pPr>
              <a:lnSpc>
                <a:spcPct val="100000"/>
              </a:lnSpc>
            </a:pPr>
            <a:r>
              <a:rPr lang="zh-TW" altLang="en-US" dirty="0">
                <a:solidFill>
                  <a:schemeClr val="tx1"/>
                </a:solidFill>
              </a:rPr>
              <a:t>發展與朋輩、家人及社會其他人士的有效溝通能力，認識建立及維持良好人際關係的方法</a:t>
            </a:r>
          </a:p>
          <a:p>
            <a:pPr>
              <a:lnSpc>
                <a:spcPct val="100000"/>
              </a:lnSpc>
            </a:pPr>
            <a:r>
              <a:rPr lang="zh-TW" altLang="en-US" dirty="0">
                <a:solidFill>
                  <a:schemeClr val="tx1"/>
                </a:solidFill>
              </a:rPr>
              <a:t>了解本地、國家和世界社會之間的聯繫和相互依存的關係，從而培養對本地居民身份、國民身份，以及世界公民身份的認同</a:t>
            </a:r>
          </a:p>
          <a:p>
            <a:pPr>
              <a:lnSpc>
                <a:spcPct val="100000"/>
              </a:lnSpc>
            </a:pPr>
            <a:r>
              <a:rPr lang="zh-TW" altLang="en-US" dirty="0">
                <a:solidFill>
                  <a:schemeClr val="tx1"/>
                </a:solidFill>
              </a:rPr>
              <a:t>明白不同團體各自持有的觀點，以及具備的不同背景和利益，發展對社會議題作出具識見和合理判斷的能力</a:t>
            </a: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32</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78635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6153" y="260648"/>
            <a:ext cx="8064896" cy="1325563"/>
          </a:xfrm>
        </p:spPr>
        <p:txBody>
          <a:bodyPr/>
          <a:lstStyle/>
          <a:p>
            <a:r>
              <a:rPr lang="zh-TW" altLang="en-US" b="1" dirty="0"/>
              <a:t>生活與社會課程（中一至中三）</a:t>
            </a:r>
            <a:br>
              <a:rPr lang="en-US" altLang="zh-TW" b="1" dirty="0"/>
            </a:br>
            <a:r>
              <a:rPr lang="zh-TW" altLang="en-US" b="1" dirty="0"/>
              <a:t>課程資料</a:t>
            </a:r>
            <a:endParaRPr lang="zh-HK" altLang="en-US" b="1" dirty="0"/>
          </a:p>
        </p:txBody>
      </p:sp>
      <p:sp>
        <p:nvSpPr>
          <p:cNvPr id="3" name="內容版面配置區 2"/>
          <p:cNvSpPr>
            <a:spLocks noGrp="1"/>
          </p:cNvSpPr>
          <p:nvPr>
            <p:ph idx="1"/>
          </p:nvPr>
        </p:nvSpPr>
        <p:spPr>
          <a:xfrm>
            <a:off x="539552" y="1874243"/>
            <a:ext cx="8064896" cy="4091061"/>
          </a:xfrm>
        </p:spPr>
        <p:txBody>
          <a:bodyPr>
            <a:noAutofit/>
          </a:bodyPr>
          <a:lstStyle/>
          <a:p>
            <a:pPr marL="0" indent="0">
              <a:lnSpc>
                <a:spcPct val="100000"/>
              </a:lnSpc>
              <a:buNone/>
            </a:pPr>
            <a:r>
              <a:rPr lang="zh-TW" altLang="en-US" b="1" dirty="0">
                <a:solidFill>
                  <a:schemeClr val="tx1"/>
                </a:solidFill>
              </a:rPr>
              <a:t>與本學與教資源對應的學習目標：</a:t>
            </a:r>
          </a:p>
          <a:p>
            <a:pPr>
              <a:lnSpc>
                <a:spcPct val="100000"/>
              </a:lnSpc>
            </a:pPr>
            <a:r>
              <a:rPr lang="zh-TW" altLang="en-US" dirty="0">
                <a:solidFill>
                  <a:schemeClr val="tx1"/>
                </a:solidFill>
              </a:rPr>
              <a:t>培養對公共事務的熱忱，裝備自己，以負責的態度參與公共事務</a:t>
            </a:r>
          </a:p>
          <a:p>
            <a:pPr>
              <a:lnSpc>
                <a:spcPct val="100000"/>
              </a:lnSpc>
            </a:pPr>
            <a:r>
              <a:rPr lang="zh-TW" altLang="en-US" dirty="0">
                <a:solidFill>
                  <a:schemeClr val="tx1"/>
                </a:solidFill>
              </a:rPr>
              <a:t>學習自我管理和獨立，以及願意反思和釐清自己所作決定背後所隱含的價值觀及態度</a:t>
            </a:r>
          </a:p>
          <a:p>
            <a:pPr>
              <a:lnSpc>
                <a:spcPct val="100000"/>
              </a:lnSpc>
            </a:pPr>
            <a:r>
              <a:rPr lang="zh-TW" altLang="en-US" dirty="0">
                <a:solidFill>
                  <a:schemeClr val="tx1"/>
                </a:solidFill>
              </a:rPr>
              <a:t>了解本地社會的核心價值觀和態度，包括權利與義務、包容、多元性、同理心及守望相助等，以及培養欣賞和尊重這些價值觀和態度，並作出反思</a:t>
            </a:r>
            <a:endParaRPr lang="en-US" altLang="zh-HK" dirty="0">
              <a:solidFill>
                <a:schemeClr val="tx1"/>
              </a:solidFill>
            </a:endParaRPr>
          </a:p>
        </p:txBody>
      </p:sp>
      <p:sp>
        <p:nvSpPr>
          <p:cNvPr id="4" name="文字方塊 3"/>
          <p:cNvSpPr txBox="1"/>
          <p:nvPr/>
        </p:nvSpPr>
        <p:spPr>
          <a:xfrm>
            <a:off x="8581049" y="6361583"/>
            <a:ext cx="38343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33</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4912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1503698"/>
          </a:xfrm>
        </p:spPr>
        <p:style>
          <a:lnRef idx="1">
            <a:schemeClr val="accent5"/>
          </a:lnRef>
          <a:fillRef idx="3">
            <a:schemeClr val="accent5"/>
          </a:fillRef>
          <a:effectRef idx="2">
            <a:schemeClr val="accent5"/>
          </a:effectRef>
          <a:fontRef idx="minor">
            <a:schemeClr val="lt1"/>
          </a:fontRef>
        </p:style>
        <p:txBody>
          <a:bodyPr>
            <a:normAutofit/>
          </a:bodyPr>
          <a:lstStyle/>
          <a:p>
            <a:pPr marL="88900" algn="ctr">
              <a:spcBef>
                <a:spcPts val="20"/>
              </a:spcBef>
            </a:pPr>
            <a:r>
              <a:rPr lang="zh-TW" altLang="en-US" sz="4000" b="1" dirty="0">
                <a:solidFill>
                  <a:schemeClr val="bg1"/>
                </a:solidFill>
              </a:rPr>
              <a:t>世界衞生組織宣布</a:t>
            </a:r>
            <a:r>
              <a:rPr lang="en-US" altLang="zh-HK" sz="4000" b="1" dirty="0">
                <a:solidFill>
                  <a:schemeClr val="bg1"/>
                </a:solidFill>
              </a:rPr>
              <a:t>2019</a:t>
            </a:r>
            <a:r>
              <a:rPr lang="zh-HK" altLang="en-US" sz="4000" b="1" dirty="0">
                <a:solidFill>
                  <a:schemeClr val="bg1"/>
                </a:solidFill>
              </a:rPr>
              <a:t>冠狀病毒</a:t>
            </a:r>
            <a:r>
              <a:rPr lang="zh-TW" altLang="en-US" sz="4000" b="1" dirty="0">
                <a:solidFill>
                  <a:schemeClr val="bg1"/>
                </a:solidFill>
              </a:rPr>
              <a:t>病</a:t>
            </a:r>
            <a:br>
              <a:rPr lang="en-US" altLang="zh-TW" sz="4000" b="1" dirty="0">
                <a:solidFill>
                  <a:schemeClr val="bg1"/>
                </a:solidFill>
              </a:rPr>
            </a:br>
            <a:r>
              <a:rPr lang="zh-TW" altLang="en-US" sz="4000" b="1" dirty="0">
                <a:solidFill>
                  <a:schemeClr val="bg1"/>
                </a:solidFill>
              </a:rPr>
              <a:t>具有大流行特徵</a:t>
            </a:r>
            <a:endParaRPr lang="zh-HK" altLang="en-US" sz="4000" b="1" dirty="0">
              <a:solidFill>
                <a:schemeClr val="bg1"/>
              </a:solidFill>
            </a:endParaRPr>
          </a:p>
        </p:txBody>
      </p:sp>
      <p:sp>
        <p:nvSpPr>
          <p:cNvPr id="6" name="流程圖: 文件 5"/>
          <p:cNvSpPr/>
          <p:nvPr/>
        </p:nvSpPr>
        <p:spPr>
          <a:xfrm>
            <a:off x="251521" y="1703627"/>
            <a:ext cx="4284475" cy="3381558"/>
          </a:xfrm>
          <a:prstGeom prst="flowChartDocument">
            <a:avLst/>
          </a:prstGeom>
          <a:ln w="57150">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lstStyle/>
          <a:p>
            <a:r>
              <a:rPr lang="zh-TW" altLang="en-US" sz="2200" dirty="0">
                <a:latin typeface="+mn-ea"/>
              </a:rPr>
              <a:t>全球流行病是指同時威脅全球人類的傳染病，例子包括在</a:t>
            </a:r>
            <a:r>
              <a:rPr lang="en-US" altLang="zh-TW" sz="2200" dirty="0">
                <a:latin typeface="+mn-ea"/>
              </a:rPr>
              <a:t>2009</a:t>
            </a:r>
            <a:r>
              <a:rPr lang="zh-TW" altLang="en-US" sz="2200" dirty="0">
                <a:latin typeface="+mn-ea"/>
              </a:rPr>
              <a:t>年爆發的</a:t>
            </a:r>
            <a:r>
              <a:rPr lang="en-US" altLang="zh-TW" sz="2200" dirty="0">
                <a:latin typeface="+mn-ea"/>
              </a:rPr>
              <a:t>H1N1</a:t>
            </a:r>
            <a:r>
              <a:rPr lang="zh-TW" altLang="en-US" sz="2200" dirty="0">
                <a:latin typeface="+mn-ea"/>
              </a:rPr>
              <a:t>流感（俗稱「豬流感」），該傳染病據估計共造成全球超過</a:t>
            </a:r>
            <a:r>
              <a:rPr lang="en-US" altLang="zh-TW" sz="2200" dirty="0">
                <a:latin typeface="+mn-ea"/>
              </a:rPr>
              <a:t>28</a:t>
            </a:r>
            <a:r>
              <a:rPr lang="zh-TW" altLang="en-US" sz="2200" dirty="0">
                <a:latin typeface="+mn-ea"/>
              </a:rPr>
              <a:t>萬人死亡。專家指出，若一種全新的病毒能輕易使人類受到感染，並以有效持續的方式在人與人間傳播，便可能造成全球流行病。</a:t>
            </a:r>
          </a:p>
        </p:txBody>
      </p:sp>
      <p:sp>
        <p:nvSpPr>
          <p:cNvPr id="7" name="流程圖: 文件 6"/>
          <p:cNvSpPr/>
          <p:nvPr/>
        </p:nvSpPr>
        <p:spPr>
          <a:xfrm>
            <a:off x="4572001" y="1703627"/>
            <a:ext cx="4284474" cy="4533686"/>
          </a:xfrm>
          <a:prstGeom prst="flowChartDocument">
            <a:avLst/>
          </a:prstGeom>
          <a:solidFill>
            <a:schemeClr val="accent2">
              <a:lumMod val="40000"/>
              <a:lumOff val="60000"/>
            </a:schemeClr>
          </a:solidFill>
          <a:ln w="57150">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lstStyle/>
          <a:p>
            <a:r>
              <a:rPr lang="zh-TW" altLang="en-US" sz="2200" dirty="0">
                <a:solidFill>
                  <a:schemeClr val="tx1"/>
                </a:solidFill>
                <a:latin typeface="+mn-ea"/>
              </a:rPr>
              <a:t>世界衞生組織是聯合國專門機構之一，是世界最大的政府間公共衞生組織，現時共有</a:t>
            </a:r>
            <a:r>
              <a:rPr lang="en-US" altLang="zh-TW" sz="2200" dirty="0">
                <a:solidFill>
                  <a:schemeClr val="tx1"/>
                </a:solidFill>
                <a:latin typeface="+mn-ea"/>
              </a:rPr>
              <a:t>194</a:t>
            </a:r>
            <a:r>
              <a:rPr lang="zh-TW" altLang="en-US" sz="2200" dirty="0">
                <a:solidFill>
                  <a:schemeClr val="tx1"/>
                </a:solidFill>
                <a:latin typeface="+mn-ea"/>
              </a:rPr>
              <a:t>個成員國。該組織負責應對公共衞生緊急情況和防範大流行性流感等工作。隨著</a:t>
            </a:r>
            <a:r>
              <a:rPr lang="en-US" altLang="zh-TW" sz="2200" dirty="0">
                <a:solidFill>
                  <a:schemeClr val="tx1"/>
                </a:solidFill>
                <a:latin typeface="+mn-ea"/>
              </a:rPr>
              <a:t>2019</a:t>
            </a:r>
            <a:r>
              <a:rPr lang="zh-TW" altLang="en-US" sz="2200" dirty="0">
                <a:solidFill>
                  <a:schemeClr val="tx1"/>
                </a:solidFill>
                <a:latin typeface="+mn-ea"/>
              </a:rPr>
              <a:t>冠狀病毒病傳播程度的加劇，世界衞生組織在</a:t>
            </a:r>
            <a:r>
              <a:rPr lang="en-US" altLang="zh-TW" sz="2200" dirty="0">
                <a:solidFill>
                  <a:schemeClr val="tx1"/>
                </a:solidFill>
                <a:latin typeface="+mn-ea"/>
              </a:rPr>
              <a:t>2020</a:t>
            </a:r>
            <a:r>
              <a:rPr lang="zh-TW" altLang="en-US" sz="2200" dirty="0">
                <a:solidFill>
                  <a:schemeClr val="tx1"/>
                </a:solidFill>
                <a:latin typeface="+mn-ea"/>
              </a:rPr>
              <a:t>年</a:t>
            </a:r>
            <a:r>
              <a:rPr lang="en-US" altLang="zh-TW" sz="2200" dirty="0">
                <a:solidFill>
                  <a:schemeClr val="tx1"/>
                </a:solidFill>
                <a:latin typeface="+mn-ea"/>
              </a:rPr>
              <a:t>3</a:t>
            </a:r>
            <a:r>
              <a:rPr lang="zh-TW" altLang="en-US" sz="2200" dirty="0">
                <a:solidFill>
                  <a:schemeClr val="tx1"/>
                </a:solidFill>
                <a:latin typeface="+mn-ea"/>
              </a:rPr>
              <a:t>月</a:t>
            </a:r>
            <a:r>
              <a:rPr lang="en-US" altLang="zh-TW" sz="2200" dirty="0">
                <a:solidFill>
                  <a:schemeClr val="tx1"/>
                </a:solidFill>
                <a:latin typeface="+mn-ea"/>
              </a:rPr>
              <a:t>11</a:t>
            </a:r>
            <a:r>
              <a:rPr lang="zh-TW" altLang="en-US" sz="2200" dirty="0">
                <a:solidFill>
                  <a:schemeClr val="tx1"/>
                </a:solidFill>
                <a:latin typeface="+mn-ea"/>
              </a:rPr>
              <a:t>日宣布</a:t>
            </a:r>
            <a:r>
              <a:rPr lang="en-US" altLang="zh-TW" sz="2200" dirty="0">
                <a:solidFill>
                  <a:schemeClr val="tx1"/>
                </a:solidFill>
                <a:latin typeface="+mn-ea"/>
              </a:rPr>
              <a:t>2019</a:t>
            </a:r>
            <a:r>
              <a:rPr lang="zh-TW" altLang="en-US" sz="2200" dirty="0">
                <a:solidFill>
                  <a:schemeClr val="tx1"/>
                </a:solidFill>
                <a:latin typeface="+mn-ea"/>
              </a:rPr>
              <a:t>冠狀病毒病具有大流行特徵，並呼籲各國必須採取上下一致的防疫措施，預防感染，拯救生命，儘量減少影響。</a:t>
            </a:r>
            <a:endParaRPr lang="en-US" altLang="zh-CN" sz="2200" strike="sngStrike" dirty="0">
              <a:solidFill>
                <a:schemeClr val="tx1"/>
              </a:solidFill>
              <a:latin typeface="+mn-ea"/>
            </a:endParaRPr>
          </a:p>
        </p:txBody>
      </p:sp>
      <p:sp>
        <p:nvSpPr>
          <p:cNvPr id="8" name="文字方塊 7">
            <a:extLst>
              <a:ext uri="{FF2B5EF4-FFF2-40B4-BE49-F238E27FC236}">
                <a16:creationId xmlns:a16="http://schemas.microsoft.com/office/drawing/2014/main" id="{002AD255-E229-4239-8A96-559131A64D1A}"/>
              </a:ext>
            </a:extLst>
          </p:cNvPr>
          <p:cNvSpPr txBox="1"/>
          <p:nvPr/>
        </p:nvSpPr>
        <p:spPr>
          <a:xfrm>
            <a:off x="251521" y="6084585"/>
            <a:ext cx="4114472" cy="584775"/>
          </a:xfrm>
          <a:prstGeom prst="rect">
            <a:avLst/>
          </a:prstGeom>
          <a:noFill/>
        </p:spPr>
        <p:txBody>
          <a:bodyPr wrap="square" rtlCol="0">
            <a:spAutoFit/>
          </a:bodyPr>
          <a:lstStyle/>
          <a:p>
            <a:r>
              <a:rPr lang="zh-TW" altLang="en-US" sz="1600" dirty="0"/>
              <a:t>資料來源：</a:t>
            </a:r>
            <a:r>
              <a:rPr lang="zh-TW" altLang="zh-HK" sz="1600" dirty="0"/>
              <a:t>綜合報章報道（</a:t>
            </a:r>
            <a:r>
              <a:rPr lang="en-US" altLang="zh-HK" sz="1600" dirty="0"/>
              <a:t>2020</a:t>
            </a:r>
            <a:r>
              <a:rPr lang="zh-TW" altLang="zh-HK" sz="1600" dirty="0"/>
              <a:t>年</a:t>
            </a:r>
            <a:r>
              <a:rPr lang="en-US" altLang="zh-HK" sz="1600" dirty="0"/>
              <a:t>1</a:t>
            </a:r>
            <a:r>
              <a:rPr lang="zh-TW" altLang="zh-HK" sz="1600" dirty="0"/>
              <a:t>月至</a:t>
            </a:r>
            <a:r>
              <a:rPr lang="en-US" altLang="zh-HK" sz="1600" dirty="0"/>
              <a:t>3</a:t>
            </a:r>
            <a:r>
              <a:rPr lang="zh-TW" altLang="zh-HK" sz="1600" dirty="0"/>
              <a:t>月）</a:t>
            </a:r>
            <a:endParaRPr lang="zh-HK" altLang="en-US" sz="1600" dirty="0"/>
          </a:p>
        </p:txBody>
      </p:sp>
      <p:sp>
        <p:nvSpPr>
          <p:cNvPr id="9" name="文字方塊 8"/>
          <p:cNvSpPr txBox="1"/>
          <p:nvPr/>
        </p:nvSpPr>
        <p:spPr>
          <a:xfrm>
            <a:off x="8677229" y="6361583"/>
            <a:ext cx="287259"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4</a:t>
            </a:r>
            <a:endParaRPr lang="en-US" sz="1400" dirty="0">
              <a:latin typeface="微軟正黑體 Light" panose="020B0304030504040204" pitchFamily="34" charset="-120"/>
              <a:ea typeface="微軟正黑體 Light" panose="020B0304030504040204" pitchFamily="34" charset="-120"/>
            </a:endParaRPr>
          </a:p>
        </p:txBody>
      </p:sp>
      <p:sp>
        <p:nvSpPr>
          <p:cNvPr id="10" name="文字方塊 9">
            <a:extLst>
              <a:ext uri="{FF2B5EF4-FFF2-40B4-BE49-F238E27FC236}">
                <a16:creationId xmlns:a16="http://schemas.microsoft.com/office/drawing/2014/main" id="{01EBB281-8779-40C1-AA8C-1DDD90AD7D05}"/>
              </a:ext>
            </a:extLst>
          </p:cNvPr>
          <p:cNvSpPr txBox="1"/>
          <p:nvPr/>
        </p:nvSpPr>
        <p:spPr>
          <a:xfrm>
            <a:off x="4529420" y="6084584"/>
            <a:ext cx="4114472" cy="584775"/>
          </a:xfrm>
          <a:prstGeom prst="rect">
            <a:avLst/>
          </a:prstGeom>
          <a:noFill/>
        </p:spPr>
        <p:txBody>
          <a:bodyPr wrap="square" rtlCol="0">
            <a:spAutoFit/>
          </a:bodyPr>
          <a:lstStyle/>
          <a:p>
            <a:r>
              <a:rPr lang="zh-TW" altLang="en-US" sz="1600" dirty="0"/>
              <a:t>資料來源：聯合國（無日期）及</a:t>
            </a:r>
            <a:r>
              <a:rPr lang="zh-TW" altLang="zh-HK" sz="1600" dirty="0"/>
              <a:t>世界</a:t>
            </a:r>
            <a:r>
              <a:rPr lang="zh-TW" altLang="en-US" sz="1600" dirty="0"/>
              <a:t>衞</a:t>
            </a:r>
            <a:r>
              <a:rPr lang="zh-TW" altLang="zh-HK" sz="1600" dirty="0"/>
              <a:t>生組織（</a:t>
            </a:r>
            <a:r>
              <a:rPr lang="en-US" altLang="zh-HK" sz="1600" dirty="0"/>
              <a:t>2020</a:t>
            </a:r>
            <a:r>
              <a:rPr lang="zh-TW" altLang="zh-HK" sz="1600" dirty="0"/>
              <a:t>年</a:t>
            </a:r>
            <a:r>
              <a:rPr lang="en-US" altLang="zh-HK" sz="1600" dirty="0"/>
              <a:t>3</a:t>
            </a:r>
            <a:r>
              <a:rPr lang="zh-TW" altLang="zh-HK" sz="1600" dirty="0"/>
              <a:t>月</a:t>
            </a:r>
            <a:r>
              <a:rPr lang="en-US" altLang="zh-HK" sz="1600" dirty="0"/>
              <a:t>11</a:t>
            </a:r>
            <a:r>
              <a:rPr lang="zh-TW" altLang="zh-HK" sz="1600" dirty="0"/>
              <a:t>日）</a:t>
            </a:r>
            <a:endParaRPr lang="zh-HK" altLang="en-US" sz="1600" dirty="0"/>
          </a:p>
        </p:txBody>
      </p:sp>
    </p:spTree>
    <p:extLst>
      <p:ext uri="{BB962C8B-B14F-4D97-AF65-F5344CB8AC3E}">
        <p14:creationId xmlns:p14="http://schemas.microsoft.com/office/powerpoint/2010/main" val="14362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58318" y="260647"/>
            <a:ext cx="3167955" cy="6361965"/>
          </a:xfrm>
        </p:spPr>
        <p:txBody>
          <a:bodyPr anchor="ctr">
            <a:normAutofit/>
          </a:bodyPr>
          <a:lstStyle/>
          <a:p>
            <a:r>
              <a:rPr lang="zh-TW" altLang="en-US" sz="4400" b="1" dirty="0"/>
              <a:t>共同福祉、</a:t>
            </a:r>
            <a:br>
              <a:rPr lang="en-US" altLang="zh-TW" sz="4400" b="1" dirty="0"/>
            </a:br>
            <a:r>
              <a:rPr lang="zh-HK" altLang="en-US" sz="4400" b="1" dirty="0"/>
              <a:t>關愛</a:t>
            </a:r>
            <a:r>
              <a:rPr lang="zh-TW" altLang="en-US" sz="4400" b="1" dirty="0"/>
              <a:t>、</a:t>
            </a:r>
            <a:br>
              <a:rPr lang="en-US" altLang="zh-HK" sz="4400" b="1" dirty="0"/>
            </a:br>
            <a:r>
              <a:rPr lang="zh-HK" altLang="en-US" sz="4400" b="1" dirty="0"/>
              <a:t>互助</a:t>
            </a:r>
            <a:r>
              <a:rPr lang="zh-TW" altLang="en-US" sz="4400" b="1" dirty="0"/>
              <a:t>等</a:t>
            </a:r>
          </a:p>
        </p:txBody>
      </p:sp>
      <p:sp>
        <p:nvSpPr>
          <p:cNvPr id="5" name="內容版面配置區 4"/>
          <p:cNvSpPr>
            <a:spLocks noGrp="1"/>
          </p:cNvSpPr>
          <p:nvPr>
            <p:ph idx="1"/>
          </p:nvPr>
        </p:nvSpPr>
        <p:spPr>
          <a:xfrm>
            <a:off x="179512" y="476672"/>
            <a:ext cx="4896544" cy="5976664"/>
          </a:xfrm>
        </p:spPr>
        <p:txBody>
          <a:bodyPr anchor="ctr">
            <a:normAutofit/>
          </a:bodyPr>
          <a:lstStyle/>
          <a:p>
            <a:pPr marL="0" indent="0" algn="ctr">
              <a:lnSpc>
                <a:spcPct val="120000"/>
              </a:lnSpc>
              <a:spcBef>
                <a:spcPts val="0"/>
              </a:spcBef>
              <a:buNone/>
            </a:pPr>
            <a:r>
              <a:rPr lang="zh-TW" altLang="zh-HK" b="1" dirty="0">
                <a:solidFill>
                  <a:schemeClr val="tx1"/>
                </a:solidFill>
              </a:rPr>
              <a:t>世界各國</a:t>
            </a:r>
            <a:r>
              <a:rPr lang="zh-TW" altLang="en-US" b="1" dirty="0">
                <a:solidFill>
                  <a:schemeClr val="tx1"/>
                </a:solidFill>
              </a:rPr>
              <a:t>合作</a:t>
            </a:r>
            <a:r>
              <a:rPr lang="zh-TW" altLang="zh-HK" b="1" dirty="0">
                <a:solidFill>
                  <a:schemeClr val="tx1"/>
                </a:solidFill>
              </a:rPr>
              <a:t>對抗</a:t>
            </a:r>
            <a:endParaRPr lang="en-US" altLang="zh-TW" b="1" dirty="0">
              <a:solidFill>
                <a:schemeClr val="tx1"/>
              </a:solidFill>
            </a:endParaRPr>
          </a:p>
          <a:p>
            <a:pPr marL="0" indent="0" algn="ctr">
              <a:lnSpc>
                <a:spcPct val="120000"/>
              </a:lnSpc>
              <a:spcBef>
                <a:spcPts val="0"/>
              </a:spcBef>
              <a:buNone/>
            </a:pPr>
            <a:r>
              <a:rPr lang="en-US" altLang="zh-HK" b="1" dirty="0">
                <a:solidFill>
                  <a:schemeClr val="tx1"/>
                </a:solidFill>
              </a:rPr>
              <a:t>2019 </a:t>
            </a:r>
            <a:r>
              <a:rPr lang="zh-HK" altLang="en-US" b="1" dirty="0">
                <a:solidFill>
                  <a:schemeClr val="tx1"/>
                </a:solidFill>
              </a:rPr>
              <a:t>冠狀病毒</a:t>
            </a:r>
            <a:r>
              <a:rPr lang="zh-TW" altLang="en-US" b="1" dirty="0">
                <a:solidFill>
                  <a:schemeClr val="tx1"/>
                </a:solidFill>
              </a:rPr>
              <a:t>病</a:t>
            </a:r>
            <a:r>
              <a:rPr lang="zh-TW" altLang="zh-HK" b="1" dirty="0">
                <a:solidFill>
                  <a:schemeClr val="tx1"/>
                </a:solidFill>
              </a:rPr>
              <a:t>疫情</a:t>
            </a:r>
            <a:r>
              <a:rPr lang="zh-CN" altLang="en-US" b="1" dirty="0">
                <a:solidFill>
                  <a:schemeClr val="tx1"/>
                </a:solidFill>
              </a:rPr>
              <a:t>的報道</a:t>
            </a:r>
            <a:endParaRPr lang="en-US" altLang="zh-TW" b="1" dirty="0">
              <a:solidFill>
                <a:schemeClr val="tx1"/>
              </a:solidFill>
              <a:latin typeface="+mn-ea"/>
              <a:ea typeface="+mn-ea"/>
            </a:endParaRPr>
          </a:p>
          <a:p>
            <a:pPr>
              <a:lnSpc>
                <a:spcPct val="120000"/>
              </a:lnSpc>
            </a:pPr>
            <a:r>
              <a:rPr lang="zh-TW" altLang="en-US" dirty="0">
                <a:solidFill>
                  <a:schemeClr val="tx1"/>
                </a:solidFill>
                <a:latin typeface="+mn-ea"/>
                <a:ea typeface="+mn-ea"/>
              </a:rPr>
              <a:t>澳洲已成功複製</a:t>
            </a:r>
            <a:r>
              <a:rPr lang="en-US" altLang="zh-TW" dirty="0">
                <a:solidFill>
                  <a:schemeClr val="tx1"/>
                </a:solidFill>
              </a:rPr>
              <a:t>2019</a:t>
            </a:r>
            <a:r>
              <a:rPr lang="zh-TW" altLang="zh-TW" dirty="0">
                <a:solidFill>
                  <a:schemeClr val="tx1"/>
                </a:solidFill>
              </a:rPr>
              <a:t>冠狀病毒病</a:t>
            </a:r>
            <a:r>
              <a:rPr lang="zh-CN" altLang="en-US" dirty="0">
                <a:solidFill>
                  <a:schemeClr val="tx1"/>
                </a:solidFill>
              </a:rPr>
              <a:t>的</a:t>
            </a:r>
            <a:r>
              <a:rPr lang="zh-TW" altLang="zh-TW" dirty="0">
                <a:solidFill>
                  <a:schemeClr val="tx1"/>
                </a:solidFill>
              </a:rPr>
              <a:t>病毒</a:t>
            </a:r>
            <a:r>
              <a:rPr lang="zh-TW" altLang="en-US" dirty="0">
                <a:solidFill>
                  <a:schemeClr val="tx1"/>
                </a:solidFill>
                <a:latin typeface="+mn-ea"/>
                <a:ea typeface="+mn-ea"/>
              </a:rPr>
              <a:t>，有助研發抗體測試和疫苗。</a:t>
            </a:r>
            <a:endParaRPr lang="en-US" altLang="zh-TW" dirty="0">
              <a:solidFill>
                <a:schemeClr val="tx1"/>
              </a:solidFill>
              <a:latin typeface="+mn-ea"/>
              <a:ea typeface="+mn-ea"/>
            </a:endParaRPr>
          </a:p>
          <a:p>
            <a:pPr>
              <a:lnSpc>
                <a:spcPct val="120000"/>
              </a:lnSpc>
              <a:spcBef>
                <a:spcPts val="600"/>
              </a:spcBef>
            </a:pPr>
            <a:r>
              <a:rPr lang="zh-TW" altLang="en-US" dirty="0">
                <a:solidFill>
                  <a:schemeClr val="tx1"/>
                </a:solidFill>
                <a:latin typeface="+mn-ea"/>
                <a:ea typeface="+mn-ea"/>
              </a:rPr>
              <a:t>美國研發的新疫苗也將於數月後展開首階段的臨床試驗</a:t>
            </a:r>
            <a:r>
              <a:rPr lang="zh-TW" altLang="en-US" dirty="0">
                <a:solidFill>
                  <a:schemeClr val="tx1"/>
                </a:solidFill>
                <a:latin typeface="+mn-ea"/>
              </a:rPr>
              <a:t>。</a:t>
            </a:r>
            <a:endParaRPr lang="en-US" altLang="zh-TW" dirty="0">
              <a:solidFill>
                <a:schemeClr val="tx1"/>
              </a:solidFill>
              <a:latin typeface="+mn-ea"/>
              <a:ea typeface="+mn-ea"/>
            </a:endParaRPr>
          </a:p>
          <a:p>
            <a:pPr>
              <a:lnSpc>
                <a:spcPct val="120000"/>
              </a:lnSpc>
              <a:spcBef>
                <a:spcPts val="600"/>
              </a:spcBef>
            </a:pPr>
            <a:r>
              <a:rPr lang="zh-TW" altLang="en-US" dirty="0">
                <a:solidFill>
                  <a:schemeClr val="tx1"/>
                </a:solidFill>
                <a:latin typeface="+mn-ea"/>
                <a:ea typeface="+mn-ea"/>
              </a:rPr>
              <a:t>為顧及人類福祉，世界各國應一如過往情況，齊心協力，交換病毒資訊和研究結果，並共同研發疫苗，藉此縮短研發所需的時間，保護人類免受病毒的侵害。</a:t>
            </a:r>
          </a:p>
          <a:p>
            <a:pPr marL="0" indent="0">
              <a:lnSpc>
                <a:spcPct val="120000"/>
              </a:lnSpc>
              <a:spcBef>
                <a:spcPts val="600"/>
              </a:spcBef>
              <a:buNone/>
            </a:pPr>
            <a:endParaRPr lang="en-US" altLang="zh-TW" dirty="0">
              <a:solidFill>
                <a:schemeClr val="tx1"/>
              </a:solidFill>
              <a:latin typeface="+mn-ea"/>
              <a:ea typeface="+mn-ea"/>
            </a:endParaRPr>
          </a:p>
        </p:txBody>
      </p:sp>
      <p:sp>
        <p:nvSpPr>
          <p:cNvPr id="6" name="文字方塊 5">
            <a:extLst>
              <a:ext uri="{FF2B5EF4-FFF2-40B4-BE49-F238E27FC236}">
                <a16:creationId xmlns:a16="http://schemas.microsoft.com/office/drawing/2014/main" id="{37360479-486C-423B-BF69-E76A1CF78439}"/>
              </a:ext>
            </a:extLst>
          </p:cNvPr>
          <p:cNvSpPr txBox="1"/>
          <p:nvPr/>
        </p:nvSpPr>
        <p:spPr>
          <a:xfrm>
            <a:off x="323528" y="6284059"/>
            <a:ext cx="4394152" cy="338554"/>
          </a:xfrm>
          <a:prstGeom prst="rect">
            <a:avLst/>
          </a:prstGeom>
          <a:noFill/>
        </p:spPr>
        <p:txBody>
          <a:bodyPr wrap="none" rtlCol="0">
            <a:spAutoFit/>
          </a:bodyPr>
          <a:lstStyle/>
          <a:p>
            <a:r>
              <a:rPr lang="zh-TW" altLang="en-US" sz="1600" dirty="0"/>
              <a:t>資料來源：</a:t>
            </a:r>
            <a:r>
              <a:rPr lang="zh-TW" altLang="zh-HK" sz="1600" dirty="0"/>
              <a:t>綜合報章報道（</a:t>
            </a:r>
            <a:r>
              <a:rPr lang="en-US" altLang="zh-HK" sz="1600" dirty="0"/>
              <a:t>2020</a:t>
            </a:r>
            <a:r>
              <a:rPr lang="zh-TW" altLang="zh-HK" sz="1600" dirty="0"/>
              <a:t>年</a:t>
            </a:r>
            <a:r>
              <a:rPr lang="en-US" altLang="zh-HK" sz="1600" dirty="0"/>
              <a:t>1</a:t>
            </a:r>
            <a:r>
              <a:rPr lang="zh-TW" altLang="zh-HK" sz="1600" dirty="0"/>
              <a:t>月至</a:t>
            </a:r>
            <a:r>
              <a:rPr lang="en-US" altLang="zh-HK" sz="1600" dirty="0"/>
              <a:t>3</a:t>
            </a:r>
            <a:r>
              <a:rPr lang="zh-TW" altLang="zh-HK" sz="1600" dirty="0"/>
              <a:t>月）</a:t>
            </a:r>
            <a:endParaRPr lang="zh-HK" altLang="en-US" sz="1600" dirty="0"/>
          </a:p>
        </p:txBody>
      </p:sp>
      <p:sp>
        <p:nvSpPr>
          <p:cNvPr id="7" name="文字方塊 6"/>
          <p:cNvSpPr txBox="1"/>
          <p:nvPr/>
        </p:nvSpPr>
        <p:spPr>
          <a:xfrm>
            <a:off x="8680436" y="6361583"/>
            <a:ext cx="28405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5</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84838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24525" y="2160240"/>
            <a:ext cx="2949178" cy="1752600"/>
          </a:xfrm>
        </p:spPr>
        <p:txBody>
          <a:bodyPr>
            <a:normAutofit fontScale="90000"/>
          </a:bodyPr>
          <a:lstStyle/>
          <a:p>
            <a:r>
              <a:rPr lang="zh-TW" altLang="en-US" sz="4400" b="1" dirty="0"/>
              <a:t>香港特區政府的抗疫措施</a:t>
            </a:r>
            <a:endParaRPr lang="en-US" sz="4400" b="1" dirty="0"/>
          </a:p>
        </p:txBody>
      </p:sp>
      <p:sp>
        <p:nvSpPr>
          <p:cNvPr id="3" name="內容版面配置區 2"/>
          <p:cNvSpPr>
            <a:spLocks noGrp="1"/>
          </p:cNvSpPr>
          <p:nvPr>
            <p:ph idx="1"/>
          </p:nvPr>
        </p:nvSpPr>
        <p:spPr>
          <a:xfrm>
            <a:off x="457200" y="457201"/>
            <a:ext cx="4457700" cy="6212159"/>
          </a:xfrm>
        </p:spPr>
        <p:txBody>
          <a:bodyPr>
            <a:normAutofit/>
          </a:bodyPr>
          <a:lstStyle/>
          <a:p>
            <a:pPr>
              <a:lnSpc>
                <a:spcPct val="110000"/>
              </a:lnSpc>
            </a:pPr>
            <a:r>
              <a:rPr lang="zh-TW" altLang="en-US" dirty="0">
                <a:solidFill>
                  <a:schemeClr val="tx1"/>
                </a:solidFill>
              </a:rPr>
              <a:t>香港特區政府已實施多項政策和措施，以對抗疫情及協助有需要的人士，例如：</a:t>
            </a:r>
            <a:endParaRPr lang="en-US" altLang="zh-TW" dirty="0">
              <a:solidFill>
                <a:schemeClr val="tx1"/>
              </a:solidFill>
            </a:endParaRPr>
          </a:p>
          <a:p>
            <a:pPr lvl="1">
              <a:lnSpc>
                <a:spcPct val="110000"/>
              </a:lnSpc>
            </a:pPr>
            <a:r>
              <a:rPr lang="zh-TW" altLang="en-US" sz="2200" dirty="0">
                <a:solidFill>
                  <a:schemeClr val="tx1"/>
                </a:solidFill>
              </a:rPr>
              <a:t>所有非香港居民從海外國家或地區乘搭飛機抵港</a:t>
            </a:r>
            <a:r>
              <a:rPr lang="zh-TW" altLang="en-US" sz="2200" b="1" dirty="0">
                <a:solidFill>
                  <a:schemeClr val="tx1"/>
                </a:solidFill>
              </a:rPr>
              <a:t>不准入境</a:t>
            </a:r>
            <a:endParaRPr lang="en-US" altLang="zh-TW" sz="2200" b="1" dirty="0">
              <a:solidFill>
                <a:schemeClr val="tx1"/>
              </a:solidFill>
            </a:endParaRPr>
          </a:p>
          <a:p>
            <a:pPr lvl="1">
              <a:lnSpc>
                <a:spcPct val="110000"/>
              </a:lnSpc>
            </a:pPr>
            <a:r>
              <a:rPr lang="zh-TW" altLang="en-US" sz="2200" dirty="0">
                <a:solidFill>
                  <a:schemeClr val="tx1"/>
                </a:solidFill>
              </a:rPr>
              <a:t>由內地、澳門或台灣抵港人士，或抵港前</a:t>
            </a:r>
            <a:r>
              <a:rPr lang="en-US" altLang="zh-TW" sz="2200" dirty="0">
                <a:solidFill>
                  <a:schemeClr val="tx1"/>
                </a:solidFill>
              </a:rPr>
              <a:t>14</a:t>
            </a:r>
            <a:r>
              <a:rPr lang="zh-TW" altLang="en-US" sz="2200" dirty="0">
                <a:solidFill>
                  <a:schemeClr val="tx1"/>
                </a:solidFill>
              </a:rPr>
              <a:t>天曾到任何海外國家或地區的香港居民，除獲豁免的人士外，必須在指定地點接受</a:t>
            </a:r>
            <a:r>
              <a:rPr lang="zh-TW" altLang="en-US" sz="2200" b="1" dirty="0">
                <a:solidFill>
                  <a:schemeClr val="tx1"/>
                </a:solidFill>
              </a:rPr>
              <a:t>強制檢疫</a:t>
            </a:r>
            <a:endParaRPr lang="en-US" altLang="zh-TW" sz="2200" b="1" dirty="0">
              <a:solidFill>
                <a:schemeClr val="tx1"/>
              </a:solidFill>
            </a:endParaRPr>
          </a:p>
          <a:p>
            <a:pPr lvl="1">
              <a:lnSpc>
                <a:spcPct val="110000"/>
              </a:lnSpc>
            </a:pPr>
            <a:r>
              <a:rPr lang="zh-TW" altLang="en-US" sz="2200" b="1" dirty="0">
                <a:solidFill>
                  <a:schemeClr val="tx1"/>
                </a:solidFill>
              </a:rPr>
              <a:t>安排專機</a:t>
            </a:r>
            <a:r>
              <a:rPr lang="zh-TW" altLang="en-US" sz="2200" dirty="0">
                <a:solidFill>
                  <a:schemeClr val="tx1"/>
                </a:solidFill>
              </a:rPr>
              <a:t>接載居民返港</a:t>
            </a:r>
            <a:endParaRPr lang="en-US" altLang="zh-TW" sz="2200" dirty="0">
              <a:solidFill>
                <a:schemeClr val="tx1"/>
              </a:solidFill>
            </a:endParaRPr>
          </a:p>
          <a:p>
            <a:pPr lvl="1">
              <a:lnSpc>
                <a:spcPct val="110000"/>
              </a:lnSpc>
            </a:pPr>
            <a:r>
              <a:rPr lang="zh-TW" altLang="en-US" sz="2200" b="1" dirty="0">
                <a:solidFill>
                  <a:schemeClr val="tx1"/>
                </a:solidFill>
              </a:rPr>
              <a:t>訂立減少聚集新規定</a:t>
            </a:r>
            <a:r>
              <a:rPr lang="zh-TW" altLang="en-US" sz="2200" dirty="0">
                <a:solidFill>
                  <a:schemeClr val="tx1"/>
                </a:solidFill>
              </a:rPr>
              <a:t>，如禁止在指明期間於公眾地方進行多於</a:t>
            </a:r>
            <a:r>
              <a:rPr lang="en-US" altLang="zh-TW" sz="2200" dirty="0">
                <a:solidFill>
                  <a:schemeClr val="tx1"/>
                </a:solidFill>
              </a:rPr>
              <a:t>4</a:t>
            </a:r>
            <a:r>
              <a:rPr lang="zh-TW" altLang="en-US" sz="2200" dirty="0">
                <a:solidFill>
                  <a:schemeClr val="tx1"/>
                </a:solidFill>
              </a:rPr>
              <a:t>人的羣組聚集，以進一步減少社交接觸</a:t>
            </a:r>
            <a:endParaRPr lang="en-US" altLang="zh-TW" sz="2200" dirty="0">
              <a:solidFill>
                <a:schemeClr val="tx1"/>
              </a:solidFill>
            </a:endParaRPr>
          </a:p>
        </p:txBody>
      </p:sp>
      <p:sp>
        <p:nvSpPr>
          <p:cNvPr id="4" name="文字版面配置區 3"/>
          <p:cNvSpPr>
            <a:spLocks noGrp="1"/>
          </p:cNvSpPr>
          <p:nvPr>
            <p:ph type="body" sz="half" idx="2"/>
          </p:nvPr>
        </p:nvSpPr>
        <p:spPr/>
        <p:txBody>
          <a:bodyPr/>
          <a:lstStyle/>
          <a:p>
            <a:endParaRPr lang="en-US"/>
          </a:p>
        </p:txBody>
      </p:sp>
      <p:sp>
        <p:nvSpPr>
          <p:cNvPr id="8" name="矩形: 圓角 10">
            <a:extLst>
              <a:ext uri="{FF2B5EF4-FFF2-40B4-BE49-F238E27FC236}">
                <a16:creationId xmlns:a16="http://schemas.microsoft.com/office/drawing/2014/main" id="{DDA148CB-28A0-4E04-84B4-21ADA5433F55}"/>
              </a:ext>
            </a:extLst>
          </p:cNvPr>
          <p:cNvSpPr/>
          <p:nvPr/>
        </p:nvSpPr>
        <p:spPr>
          <a:xfrm>
            <a:off x="5632928" y="4365104"/>
            <a:ext cx="3132372" cy="2083326"/>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sz="1600" kern="0" dirty="0">
                <a:solidFill>
                  <a:schemeClr val="tx1"/>
                </a:solidFill>
                <a:latin typeface="+mn-ea"/>
                <a:cs typeface="Times New Roman"/>
              </a:rPr>
              <a:t>你可到</a:t>
            </a:r>
            <a:r>
              <a:rPr lang="zh-TW" altLang="en-US" sz="1600" dirty="0">
                <a:solidFill>
                  <a:schemeClr val="tx1"/>
                </a:solidFill>
                <a:latin typeface="+mn-ea"/>
              </a:rPr>
              <a:t>香港特別行政區政府</a:t>
            </a:r>
            <a:r>
              <a:rPr lang="en-US" altLang="zh-TW" sz="1600" dirty="0">
                <a:solidFill>
                  <a:schemeClr val="tx1"/>
                </a:solidFill>
                <a:latin typeface="+mn-ea"/>
              </a:rPr>
              <a:t>2019</a:t>
            </a:r>
            <a:r>
              <a:rPr lang="zh-TW" altLang="en-US" sz="1600" dirty="0">
                <a:solidFill>
                  <a:schemeClr val="tx1"/>
                </a:solidFill>
                <a:latin typeface="+mn-ea"/>
              </a:rPr>
              <a:t>冠狀病毒病專題網站</a:t>
            </a:r>
            <a:r>
              <a:rPr lang="en-US" altLang="zh-TW" sz="1600" dirty="0">
                <a:solidFill>
                  <a:schemeClr val="tx1"/>
                </a:solidFill>
                <a:latin typeface="+mn-ea"/>
              </a:rPr>
              <a:t>—</a:t>
            </a:r>
            <a:r>
              <a:rPr lang="zh-TW" altLang="en-US" sz="1600" dirty="0">
                <a:solidFill>
                  <a:schemeClr val="tx1"/>
                </a:solidFill>
                <a:latin typeface="+mn-ea"/>
              </a:rPr>
              <a:t>同心抗疫，了解</a:t>
            </a:r>
            <a:r>
              <a:rPr lang="zh-CN" altLang="en-US" sz="1600" dirty="0">
                <a:solidFill>
                  <a:schemeClr val="tx1"/>
                </a:solidFill>
                <a:latin typeface="+mn-ea"/>
              </a:rPr>
              <a:t>各項</a:t>
            </a:r>
            <a:r>
              <a:rPr lang="en-US" altLang="zh-TW" sz="1600" dirty="0">
                <a:solidFill>
                  <a:schemeClr val="tx1"/>
                </a:solidFill>
                <a:latin typeface="+mn-ea"/>
              </a:rPr>
              <a:t>2019 </a:t>
            </a:r>
            <a:r>
              <a:rPr lang="zh-TW" altLang="en-US" sz="1600" dirty="0">
                <a:solidFill>
                  <a:schemeClr val="tx1"/>
                </a:solidFill>
                <a:latin typeface="+mn-ea"/>
              </a:rPr>
              <a:t>冠狀病毒的最新資訊，包括檢疫令、防疫抗疫基金、減少聚集新規定等。</a:t>
            </a:r>
            <a:endParaRPr lang="en-US" sz="1600" kern="0" dirty="0">
              <a:solidFill>
                <a:schemeClr val="tx1"/>
              </a:solidFill>
              <a:effectLst/>
              <a:latin typeface="+mn-ea"/>
              <a:cs typeface="Times New Roman"/>
            </a:endParaRPr>
          </a:p>
          <a:p>
            <a:pPr algn="just">
              <a:spcBef>
                <a:spcPts val="600"/>
              </a:spcBef>
              <a:spcAft>
                <a:spcPts val="0"/>
              </a:spcAft>
            </a:pPr>
            <a:r>
              <a:rPr lang="en-US" altLang="zh-TW" sz="1200" kern="100" dirty="0">
                <a:solidFill>
                  <a:schemeClr val="tx1"/>
                </a:solidFill>
                <a:latin typeface="+mn-ea"/>
                <a:cs typeface="Times New Roman"/>
                <a:hlinkClick r:id="rId2">
                  <a:extLst>
                    <a:ext uri="{A12FA001-AC4F-418D-AE19-62706E023703}">
                      <ahyp:hlinkClr xmlns:ahyp="http://schemas.microsoft.com/office/drawing/2018/hyperlinkcolor" val="tx"/>
                    </a:ext>
                  </a:extLst>
                </a:hlinkClick>
              </a:rPr>
              <a:t>https://www.coronavirus.gov.hk/chi/index.html</a:t>
            </a:r>
            <a:endParaRPr lang="en-US" altLang="zh-TW" sz="1200" kern="100" dirty="0">
              <a:solidFill>
                <a:schemeClr val="tx1"/>
              </a:solidFill>
              <a:latin typeface="+mn-ea"/>
              <a:cs typeface="Times New Roman"/>
            </a:endParaRPr>
          </a:p>
          <a:p>
            <a:pPr algn="just">
              <a:spcBef>
                <a:spcPts val="600"/>
              </a:spcBef>
              <a:spcAft>
                <a:spcPts val="0"/>
              </a:spcAft>
            </a:pPr>
            <a:endParaRPr lang="zh-TW" sz="1200" kern="100" dirty="0">
              <a:solidFill>
                <a:schemeClr val="tx1"/>
              </a:solidFill>
              <a:effectLst/>
              <a:latin typeface="+mn-ea"/>
              <a:cs typeface="Times New Roman"/>
            </a:endParaRPr>
          </a:p>
        </p:txBody>
      </p:sp>
      <p:sp>
        <p:nvSpPr>
          <p:cNvPr id="7" name="文字方塊 6"/>
          <p:cNvSpPr txBox="1"/>
          <p:nvPr/>
        </p:nvSpPr>
        <p:spPr>
          <a:xfrm>
            <a:off x="8680436" y="6361583"/>
            <a:ext cx="28405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6</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6807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24525" y="2160240"/>
            <a:ext cx="2949178" cy="1752600"/>
          </a:xfrm>
        </p:spPr>
        <p:txBody>
          <a:bodyPr>
            <a:normAutofit fontScale="90000"/>
          </a:bodyPr>
          <a:lstStyle/>
          <a:p>
            <a:r>
              <a:rPr lang="zh-TW" altLang="en-US" sz="4400" b="1" dirty="0"/>
              <a:t>香港特區政府的抗疫措施</a:t>
            </a:r>
            <a:endParaRPr lang="en-US" sz="4400" b="1" dirty="0"/>
          </a:p>
        </p:txBody>
      </p:sp>
      <p:sp>
        <p:nvSpPr>
          <p:cNvPr id="3" name="內容版面配置區 2"/>
          <p:cNvSpPr>
            <a:spLocks noGrp="1"/>
          </p:cNvSpPr>
          <p:nvPr>
            <p:ph idx="1"/>
          </p:nvPr>
        </p:nvSpPr>
        <p:spPr>
          <a:xfrm>
            <a:off x="457200" y="457201"/>
            <a:ext cx="4457700" cy="5420071"/>
          </a:xfrm>
        </p:spPr>
        <p:txBody>
          <a:bodyPr>
            <a:normAutofit/>
          </a:bodyPr>
          <a:lstStyle/>
          <a:p>
            <a:pPr lvl="1">
              <a:lnSpc>
                <a:spcPct val="110000"/>
              </a:lnSpc>
            </a:pPr>
            <a:r>
              <a:rPr lang="zh-TW" altLang="en-US" sz="2200" b="1" dirty="0">
                <a:solidFill>
                  <a:schemeClr val="tx1"/>
                </a:solidFill>
              </a:rPr>
              <a:t>設立防疫抗疫基金資助計劃</a:t>
            </a:r>
            <a:r>
              <a:rPr lang="zh-TW" altLang="en-US" sz="2200" dirty="0">
                <a:solidFill>
                  <a:schemeClr val="tx1"/>
                </a:solidFill>
              </a:rPr>
              <a:t>，支援不同業界（如零售業、旅遊業、運輸業、建造業等）對抗疫情</a:t>
            </a:r>
            <a:endParaRPr lang="en-US" altLang="zh-TW" sz="2200" dirty="0">
              <a:solidFill>
                <a:schemeClr val="tx1"/>
              </a:solidFill>
            </a:endParaRPr>
          </a:p>
          <a:p>
            <a:pPr lvl="1">
              <a:lnSpc>
                <a:spcPct val="110000"/>
              </a:lnSpc>
            </a:pPr>
            <a:r>
              <a:rPr lang="zh-TW" altLang="en-US" sz="2200" b="1" dirty="0">
                <a:solidFill>
                  <a:schemeClr val="tx1"/>
                </a:solidFill>
              </a:rPr>
              <a:t>推行本地口罩生產資助計劃</a:t>
            </a:r>
            <a:r>
              <a:rPr lang="zh-TW" altLang="en-US" sz="2200" dirty="0">
                <a:solidFill>
                  <a:schemeClr val="tx1"/>
                </a:solidFill>
              </a:rPr>
              <a:t>，推動在香港設立口罩生產線</a:t>
            </a:r>
            <a:endParaRPr lang="en-US" altLang="zh-TW" sz="2200" dirty="0">
              <a:solidFill>
                <a:schemeClr val="tx1"/>
              </a:solidFill>
            </a:endParaRPr>
          </a:p>
          <a:p>
            <a:pPr lvl="1">
              <a:lnSpc>
                <a:spcPct val="110000"/>
              </a:lnSpc>
            </a:pPr>
            <a:r>
              <a:rPr lang="zh-TW" altLang="en-US" sz="2200" b="1" dirty="0">
                <a:solidFill>
                  <a:schemeClr val="tx1"/>
                </a:solidFill>
              </a:rPr>
              <a:t>推出承擔額達</a:t>
            </a:r>
            <a:r>
              <a:rPr lang="en-US" altLang="zh-TW" sz="2200" b="1" dirty="0">
                <a:solidFill>
                  <a:schemeClr val="tx1"/>
                </a:solidFill>
              </a:rPr>
              <a:t>810</a:t>
            </a:r>
            <a:r>
              <a:rPr lang="zh-TW" altLang="en-US" sz="2200" b="1" dirty="0">
                <a:solidFill>
                  <a:schemeClr val="tx1"/>
                </a:solidFill>
              </a:rPr>
              <a:t>億元的保就業計劃</a:t>
            </a:r>
            <a:r>
              <a:rPr lang="zh-TW" altLang="en-US" sz="2200" dirty="0">
                <a:solidFill>
                  <a:schemeClr val="tx1"/>
                </a:solidFill>
              </a:rPr>
              <a:t>，向僱主提供有時限的財政支援，協助他們保留因業務萎縮而無可避免遣散的員工</a:t>
            </a:r>
            <a:endParaRPr lang="en-US" altLang="zh-TW" sz="2200" dirty="0">
              <a:solidFill>
                <a:schemeClr val="tx1"/>
              </a:solidFill>
            </a:endParaRPr>
          </a:p>
          <a:p>
            <a:pPr lvl="1">
              <a:lnSpc>
                <a:spcPct val="110000"/>
              </a:lnSpc>
            </a:pPr>
            <a:r>
              <a:rPr lang="zh-TW" altLang="en-US" sz="2200" dirty="0">
                <a:solidFill>
                  <a:schemeClr val="tx1"/>
                </a:solidFill>
              </a:rPr>
              <a:t>為地政總署轄下短期租約租戶和地契條款豁免書持有人</a:t>
            </a:r>
            <a:r>
              <a:rPr lang="zh-TW" altLang="en-US" sz="2200" b="1" dirty="0">
                <a:solidFill>
                  <a:schemeClr val="tx1"/>
                </a:solidFill>
              </a:rPr>
              <a:t>提供額外租金或費用寬免</a:t>
            </a:r>
            <a:endParaRPr lang="en-US" altLang="zh-TW" sz="2200" dirty="0">
              <a:solidFill>
                <a:schemeClr val="tx1"/>
              </a:solidFill>
            </a:endParaRPr>
          </a:p>
        </p:txBody>
      </p:sp>
      <p:sp>
        <p:nvSpPr>
          <p:cNvPr id="4" name="文字版面配置區 3"/>
          <p:cNvSpPr>
            <a:spLocks noGrp="1"/>
          </p:cNvSpPr>
          <p:nvPr>
            <p:ph type="body" sz="half" idx="2"/>
          </p:nvPr>
        </p:nvSpPr>
        <p:spPr/>
        <p:txBody>
          <a:bodyPr/>
          <a:lstStyle/>
          <a:p>
            <a:endParaRPr lang="en-US"/>
          </a:p>
        </p:txBody>
      </p:sp>
      <p:sp>
        <p:nvSpPr>
          <p:cNvPr id="6" name="文字方塊 5">
            <a:extLst>
              <a:ext uri="{FF2B5EF4-FFF2-40B4-BE49-F238E27FC236}">
                <a16:creationId xmlns:a16="http://schemas.microsoft.com/office/drawing/2014/main" id="{0FA08F1F-70E3-4F36-BD7A-0380E0371747}"/>
              </a:ext>
            </a:extLst>
          </p:cNvPr>
          <p:cNvSpPr txBox="1"/>
          <p:nvPr/>
        </p:nvSpPr>
        <p:spPr>
          <a:xfrm>
            <a:off x="330054" y="5736158"/>
            <a:ext cx="4890018" cy="1077218"/>
          </a:xfrm>
          <a:prstGeom prst="rect">
            <a:avLst/>
          </a:prstGeom>
          <a:noFill/>
        </p:spPr>
        <p:txBody>
          <a:bodyPr wrap="square" rtlCol="0">
            <a:spAutoFit/>
          </a:bodyPr>
          <a:lstStyle/>
          <a:p>
            <a:r>
              <a:rPr lang="zh-TW" altLang="en-US" sz="1600" dirty="0"/>
              <a:t>資料來源： 香港特別行政區政府新聞公報（</a:t>
            </a:r>
            <a:r>
              <a:rPr lang="en-US" altLang="zh-TW" sz="1600" dirty="0"/>
              <a:t>2020</a:t>
            </a:r>
            <a:r>
              <a:rPr lang="zh-TW" altLang="en-US" sz="1600" dirty="0"/>
              <a:t>年</a:t>
            </a:r>
            <a:r>
              <a:rPr lang="en-US" altLang="zh-TW" sz="1600" dirty="0"/>
              <a:t>2</a:t>
            </a:r>
            <a:r>
              <a:rPr lang="zh-TW" altLang="en-US" sz="1600" dirty="0"/>
              <a:t>月</a:t>
            </a:r>
            <a:r>
              <a:rPr lang="en-US" altLang="zh-TW" sz="1600" dirty="0"/>
              <a:t>23</a:t>
            </a:r>
            <a:r>
              <a:rPr lang="zh-TW" altLang="en-US" sz="1600" dirty="0"/>
              <a:t>日）、香港政府新聞網（</a:t>
            </a:r>
            <a:r>
              <a:rPr lang="en-US" altLang="zh-TW" sz="1600" dirty="0"/>
              <a:t>2020</a:t>
            </a:r>
            <a:r>
              <a:rPr lang="zh-TW" altLang="en-US" sz="1600" dirty="0"/>
              <a:t>年</a:t>
            </a:r>
            <a:r>
              <a:rPr lang="en-US" altLang="zh-TW" sz="1600" dirty="0"/>
              <a:t>2</a:t>
            </a:r>
            <a:r>
              <a:rPr lang="zh-TW" altLang="en-US" sz="1600" dirty="0"/>
              <a:t>月</a:t>
            </a:r>
            <a:r>
              <a:rPr lang="en-US" altLang="zh-TW" sz="1600" dirty="0"/>
              <a:t>27</a:t>
            </a:r>
            <a:r>
              <a:rPr lang="zh-TW" altLang="en-US" sz="1600" dirty="0"/>
              <a:t>日及</a:t>
            </a:r>
            <a:r>
              <a:rPr lang="en-US" altLang="zh-TW" sz="1600" dirty="0"/>
              <a:t>4</a:t>
            </a:r>
            <a:r>
              <a:rPr lang="zh-TW" altLang="en-US" sz="1600" dirty="0"/>
              <a:t>月</a:t>
            </a:r>
            <a:r>
              <a:rPr lang="en-US" altLang="zh-TW" sz="1600" dirty="0"/>
              <a:t>20</a:t>
            </a:r>
            <a:r>
              <a:rPr lang="zh-TW" altLang="en-US" sz="1600" dirty="0"/>
              <a:t>日）及香</a:t>
            </a:r>
            <a:r>
              <a:rPr lang="zh-HK" altLang="zh-HK" sz="1600" dirty="0"/>
              <a:t>港特別行政區政府</a:t>
            </a:r>
            <a:r>
              <a:rPr lang="en-US" altLang="zh-HK" sz="1600" dirty="0"/>
              <a:t>2019</a:t>
            </a:r>
            <a:r>
              <a:rPr lang="zh-TW" altLang="zh-HK" sz="1600" dirty="0"/>
              <a:t>冠狀病毒病專題網站—同心抗疫（</a:t>
            </a:r>
            <a:r>
              <a:rPr lang="en-US" altLang="zh-HK" sz="1600" dirty="0"/>
              <a:t>2020</a:t>
            </a:r>
            <a:r>
              <a:rPr lang="zh-HK" altLang="zh-HK" sz="1600" dirty="0"/>
              <a:t>年</a:t>
            </a:r>
            <a:r>
              <a:rPr lang="en-US" altLang="zh-HK" sz="1600" dirty="0"/>
              <a:t>3</a:t>
            </a:r>
            <a:r>
              <a:rPr lang="zh-HK" altLang="zh-HK" sz="1600" dirty="0"/>
              <a:t>月</a:t>
            </a:r>
            <a:r>
              <a:rPr lang="en-US" altLang="zh-HK" sz="1600" dirty="0"/>
              <a:t>1</a:t>
            </a:r>
            <a:r>
              <a:rPr lang="en-US" altLang="zh-TW" sz="1600" dirty="0"/>
              <a:t>8</a:t>
            </a:r>
            <a:r>
              <a:rPr lang="zh-HK" altLang="zh-HK" sz="1600" dirty="0"/>
              <a:t>日</a:t>
            </a:r>
            <a:r>
              <a:rPr lang="zh-TW" altLang="en-US" sz="1600" dirty="0"/>
              <a:t>及</a:t>
            </a:r>
            <a:r>
              <a:rPr lang="en-US" altLang="zh-TW" sz="1600" dirty="0"/>
              <a:t>4</a:t>
            </a:r>
            <a:r>
              <a:rPr lang="zh-TW" altLang="en-US" sz="1600" dirty="0"/>
              <a:t>月</a:t>
            </a:r>
            <a:r>
              <a:rPr lang="en-US" altLang="zh-TW" sz="1600" dirty="0"/>
              <a:t>21</a:t>
            </a:r>
            <a:r>
              <a:rPr lang="zh-TW" altLang="en-US" sz="1600" dirty="0"/>
              <a:t>日</a:t>
            </a:r>
            <a:r>
              <a:rPr lang="zh-TW" altLang="zh-HK" sz="1600" dirty="0"/>
              <a:t>）</a:t>
            </a:r>
            <a:r>
              <a:rPr lang="zh-TW" altLang="en-US" sz="1600" dirty="0"/>
              <a:t>。</a:t>
            </a:r>
            <a:endParaRPr lang="zh-HK" altLang="en-US" sz="1600" dirty="0"/>
          </a:p>
        </p:txBody>
      </p:sp>
      <p:sp>
        <p:nvSpPr>
          <p:cNvPr id="8" name="矩形: 圓角 10">
            <a:extLst>
              <a:ext uri="{FF2B5EF4-FFF2-40B4-BE49-F238E27FC236}">
                <a16:creationId xmlns:a16="http://schemas.microsoft.com/office/drawing/2014/main" id="{DDA148CB-28A0-4E04-84B4-21ADA5433F55}"/>
              </a:ext>
            </a:extLst>
          </p:cNvPr>
          <p:cNvSpPr/>
          <p:nvPr/>
        </p:nvSpPr>
        <p:spPr>
          <a:xfrm>
            <a:off x="5632928" y="4365104"/>
            <a:ext cx="3132372" cy="2083326"/>
          </a:xfrm>
          <a:prstGeom prst="roundRect">
            <a:avLst>
              <a:gd name="adj" fmla="val 10250"/>
            </a:avLst>
          </a:prstGeom>
          <a:solidFill>
            <a:schemeClr val="bg1"/>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sz="1600" kern="0" dirty="0">
                <a:solidFill>
                  <a:schemeClr val="tx1"/>
                </a:solidFill>
                <a:latin typeface="+mn-ea"/>
                <a:cs typeface="Times New Roman"/>
              </a:rPr>
              <a:t>你可到</a:t>
            </a:r>
            <a:r>
              <a:rPr lang="zh-TW" altLang="en-US" sz="1600" dirty="0">
                <a:solidFill>
                  <a:schemeClr val="tx1"/>
                </a:solidFill>
                <a:latin typeface="+mn-ea"/>
              </a:rPr>
              <a:t>香港特別行政區政府</a:t>
            </a:r>
            <a:r>
              <a:rPr lang="en-US" altLang="zh-TW" sz="1600" dirty="0">
                <a:solidFill>
                  <a:schemeClr val="tx1"/>
                </a:solidFill>
                <a:latin typeface="+mn-ea"/>
              </a:rPr>
              <a:t>2019</a:t>
            </a:r>
            <a:r>
              <a:rPr lang="zh-TW" altLang="en-US" sz="1600" dirty="0">
                <a:solidFill>
                  <a:schemeClr val="tx1"/>
                </a:solidFill>
                <a:latin typeface="+mn-ea"/>
              </a:rPr>
              <a:t>冠狀病毒病專題網站</a:t>
            </a:r>
            <a:r>
              <a:rPr lang="en-US" altLang="zh-TW" sz="1600" dirty="0">
                <a:solidFill>
                  <a:schemeClr val="tx1"/>
                </a:solidFill>
                <a:latin typeface="+mn-ea"/>
              </a:rPr>
              <a:t>—</a:t>
            </a:r>
            <a:r>
              <a:rPr lang="zh-TW" altLang="en-US" sz="1600" dirty="0">
                <a:solidFill>
                  <a:schemeClr val="tx1"/>
                </a:solidFill>
                <a:latin typeface="+mn-ea"/>
              </a:rPr>
              <a:t>同心抗疫，了解</a:t>
            </a:r>
            <a:r>
              <a:rPr lang="zh-CN" altLang="en-US" sz="1600" dirty="0">
                <a:solidFill>
                  <a:schemeClr val="tx1"/>
                </a:solidFill>
                <a:latin typeface="+mn-ea"/>
              </a:rPr>
              <a:t>各項</a:t>
            </a:r>
            <a:r>
              <a:rPr lang="en-US" altLang="zh-TW" sz="1600" dirty="0">
                <a:solidFill>
                  <a:schemeClr val="tx1"/>
                </a:solidFill>
                <a:latin typeface="+mn-ea"/>
              </a:rPr>
              <a:t>2019 </a:t>
            </a:r>
            <a:r>
              <a:rPr lang="zh-TW" altLang="en-US" sz="1600" dirty="0">
                <a:solidFill>
                  <a:schemeClr val="tx1"/>
                </a:solidFill>
                <a:latin typeface="+mn-ea"/>
              </a:rPr>
              <a:t>冠狀病毒的最新資訊，包括檢疫令、防疫抗疫基金、減少聚集新規定等。</a:t>
            </a:r>
            <a:endParaRPr lang="en-US" sz="1600" kern="0" dirty="0">
              <a:solidFill>
                <a:schemeClr val="tx1"/>
              </a:solidFill>
              <a:effectLst/>
              <a:latin typeface="+mn-ea"/>
              <a:cs typeface="Times New Roman"/>
            </a:endParaRPr>
          </a:p>
          <a:p>
            <a:pPr algn="just">
              <a:spcBef>
                <a:spcPts val="600"/>
              </a:spcBef>
              <a:spcAft>
                <a:spcPts val="0"/>
              </a:spcAft>
            </a:pPr>
            <a:r>
              <a:rPr lang="en-US" altLang="zh-TW" sz="1200" kern="100" dirty="0">
                <a:solidFill>
                  <a:schemeClr val="tx1"/>
                </a:solidFill>
                <a:latin typeface="+mn-ea"/>
                <a:cs typeface="Times New Roman"/>
                <a:hlinkClick r:id="rId2">
                  <a:extLst>
                    <a:ext uri="{A12FA001-AC4F-418D-AE19-62706E023703}">
                      <ahyp:hlinkClr xmlns:ahyp="http://schemas.microsoft.com/office/drawing/2018/hyperlinkcolor" val="tx"/>
                    </a:ext>
                  </a:extLst>
                </a:hlinkClick>
              </a:rPr>
              <a:t>https://www.coronavirus.gov.hk/chi/index.html</a:t>
            </a:r>
            <a:endParaRPr lang="en-US" altLang="zh-TW" sz="1200" kern="100" dirty="0">
              <a:solidFill>
                <a:schemeClr val="tx1"/>
              </a:solidFill>
              <a:latin typeface="+mn-ea"/>
              <a:cs typeface="Times New Roman"/>
            </a:endParaRPr>
          </a:p>
          <a:p>
            <a:pPr algn="just">
              <a:spcBef>
                <a:spcPts val="600"/>
              </a:spcBef>
              <a:spcAft>
                <a:spcPts val="0"/>
              </a:spcAft>
            </a:pPr>
            <a:endParaRPr lang="zh-TW" sz="1200" kern="100" dirty="0">
              <a:solidFill>
                <a:schemeClr val="tx1"/>
              </a:solidFill>
              <a:effectLst/>
              <a:latin typeface="+mn-ea"/>
              <a:cs typeface="Times New Roman"/>
            </a:endParaRPr>
          </a:p>
        </p:txBody>
      </p:sp>
      <p:sp>
        <p:nvSpPr>
          <p:cNvPr id="7" name="文字方塊 6"/>
          <p:cNvSpPr txBox="1"/>
          <p:nvPr/>
        </p:nvSpPr>
        <p:spPr>
          <a:xfrm>
            <a:off x="8680436" y="6361583"/>
            <a:ext cx="284052" cy="307777"/>
          </a:xfrm>
          <a:prstGeom prst="rect">
            <a:avLst/>
          </a:prstGeom>
          <a:noFill/>
        </p:spPr>
        <p:txBody>
          <a:bodyPr wrap="none" rtlCol="0">
            <a:spAutoFit/>
          </a:bodyPr>
          <a:lstStyle/>
          <a:p>
            <a:pPr algn="r"/>
            <a:r>
              <a:rPr lang="en-US" altLang="zh-TW" sz="1400" dirty="0">
                <a:solidFill>
                  <a:schemeClr val="bg1"/>
                </a:solidFill>
                <a:latin typeface="微軟正黑體 Light" panose="020B0304030504040204" pitchFamily="34" charset="-120"/>
                <a:ea typeface="微軟正黑體 Light" panose="020B0304030504040204" pitchFamily="34" charset="-120"/>
              </a:rPr>
              <a:t>7</a:t>
            </a:r>
            <a:endParaRPr lang="en-US" sz="1400" dirty="0">
              <a:solidFill>
                <a:schemeClr val="bg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41459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1503698"/>
          </a:xfrm>
        </p:spPr>
        <p:style>
          <a:lnRef idx="1">
            <a:schemeClr val="accent5"/>
          </a:lnRef>
          <a:fillRef idx="3">
            <a:schemeClr val="accent5"/>
          </a:fillRef>
          <a:effectRef idx="2">
            <a:schemeClr val="accent5"/>
          </a:effectRef>
          <a:fontRef idx="minor">
            <a:schemeClr val="lt1"/>
          </a:fontRef>
        </p:style>
        <p:txBody>
          <a:bodyPr>
            <a:normAutofit/>
          </a:bodyPr>
          <a:lstStyle/>
          <a:p>
            <a:pPr marL="88900" algn="ctr">
              <a:spcBef>
                <a:spcPts val="20"/>
              </a:spcBef>
            </a:pPr>
            <a:r>
              <a:rPr lang="zh-TW" altLang="en-US" b="1" dirty="0">
                <a:solidFill>
                  <a:schemeClr val="bg1"/>
                </a:solidFill>
              </a:rPr>
              <a:t>多個企業及團體在香港設立口罩生產線，</a:t>
            </a:r>
            <a:br>
              <a:rPr lang="en-US" altLang="zh-TW" b="1" dirty="0">
                <a:solidFill>
                  <a:schemeClr val="bg1"/>
                </a:solidFill>
              </a:rPr>
            </a:br>
            <a:r>
              <a:rPr lang="zh-TW" altLang="en-US" b="1" dirty="0">
                <a:solidFill>
                  <a:schemeClr val="bg1"/>
                </a:solidFill>
              </a:rPr>
              <a:t>為對抗疫情出一分力</a:t>
            </a:r>
            <a:endParaRPr lang="zh-HK" altLang="en-US" b="1" dirty="0">
              <a:solidFill>
                <a:schemeClr val="bg1"/>
              </a:solidFill>
            </a:endParaRPr>
          </a:p>
        </p:txBody>
      </p:sp>
      <p:sp>
        <p:nvSpPr>
          <p:cNvPr id="6" name="流程圖: 文件 5"/>
          <p:cNvSpPr/>
          <p:nvPr/>
        </p:nvSpPr>
        <p:spPr>
          <a:xfrm>
            <a:off x="539552" y="1897330"/>
            <a:ext cx="3384375" cy="1008112"/>
          </a:xfrm>
          <a:prstGeom prst="flowChartDocumen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zh-TW" altLang="en-US" sz="2400" b="1" dirty="0">
                <a:solidFill>
                  <a:schemeClr val="tx1"/>
                </a:solidFill>
                <a:latin typeface="+mn-ea"/>
              </a:rPr>
              <a:t>某商人大埔設廠，月產</a:t>
            </a:r>
            <a:r>
              <a:rPr lang="en-US" altLang="zh-TW" sz="2400" b="1" dirty="0">
                <a:solidFill>
                  <a:schemeClr val="tx1"/>
                </a:solidFill>
                <a:latin typeface="+mn-ea"/>
              </a:rPr>
              <a:t>1,500</a:t>
            </a:r>
            <a:r>
              <a:rPr lang="zh-TW" altLang="en-US" sz="2400" b="1" dirty="0">
                <a:solidFill>
                  <a:schemeClr val="tx1"/>
                </a:solidFill>
                <a:latin typeface="+mn-ea"/>
              </a:rPr>
              <a:t>萬個</a:t>
            </a:r>
          </a:p>
        </p:txBody>
      </p:sp>
      <p:sp>
        <p:nvSpPr>
          <p:cNvPr id="7" name="流程圖: 文件 6"/>
          <p:cNvSpPr/>
          <p:nvPr/>
        </p:nvSpPr>
        <p:spPr>
          <a:xfrm>
            <a:off x="5292080" y="2257958"/>
            <a:ext cx="3204355" cy="1503699"/>
          </a:xfrm>
          <a:prstGeom prst="flowChartDocument">
            <a:avLst/>
          </a:prstGeom>
          <a:ln/>
        </p:spPr>
        <p:style>
          <a:lnRef idx="1">
            <a:schemeClr val="accent6"/>
          </a:lnRef>
          <a:fillRef idx="2">
            <a:schemeClr val="accent6"/>
          </a:fillRef>
          <a:effectRef idx="1">
            <a:schemeClr val="accent6"/>
          </a:effectRef>
          <a:fontRef idx="minor">
            <a:schemeClr val="dk1"/>
          </a:fontRef>
        </p:style>
        <p:txBody>
          <a:bodyPr rtlCol="0" anchor="t"/>
          <a:lstStyle/>
          <a:p>
            <a:r>
              <a:rPr lang="zh-TW" altLang="en-US" sz="2400" b="1" dirty="0">
                <a:solidFill>
                  <a:schemeClr val="tx1"/>
                </a:solidFill>
                <a:latin typeface="+mn-ea"/>
              </a:rPr>
              <a:t>前運動醫療公司</a:t>
            </a:r>
            <a:r>
              <a:rPr lang="en-US" altLang="zh-TW" sz="2400" b="1" dirty="0">
                <a:solidFill>
                  <a:schemeClr val="tx1"/>
                </a:solidFill>
                <a:latin typeface="+mn-ea"/>
              </a:rPr>
              <a:t>CEO</a:t>
            </a:r>
            <a:r>
              <a:rPr lang="zh-TW" altLang="en-US" sz="2400" b="1" dirty="0">
                <a:solidFill>
                  <a:schemeClr val="tx1"/>
                </a:solidFill>
                <a:latin typeface="+mn-ea"/>
              </a:rPr>
              <a:t>開設口罩公司，為港人提供本地製造口罩</a:t>
            </a:r>
          </a:p>
        </p:txBody>
      </p:sp>
      <p:sp>
        <p:nvSpPr>
          <p:cNvPr id="9" name="文字方塊 8"/>
          <p:cNvSpPr txBox="1"/>
          <p:nvPr/>
        </p:nvSpPr>
        <p:spPr>
          <a:xfrm>
            <a:off x="8680435" y="6361583"/>
            <a:ext cx="284053"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8</a:t>
            </a:r>
            <a:endParaRPr lang="en-US" sz="1400" dirty="0">
              <a:latin typeface="微軟正黑體 Light" panose="020B0304030504040204" pitchFamily="34" charset="-120"/>
              <a:ea typeface="微軟正黑體 Light" panose="020B0304030504040204" pitchFamily="34" charset="-120"/>
            </a:endParaRPr>
          </a:p>
        </p:txBody>
      </p:sp>
      <p:sp>
        <p:nvSpPr>
          <p:cNvPr id="10" name="流程圖: 文件 9"/>
          <p:cNvSpPr/>
          <p:nvPr/>
        </p:nvSpPr>
        <p:spPr>
          <a:xfrm>
            <a:off x="1547665" y="3095625"/>
            <a:ext cx="3384375" cy="1392138"/>
          </a:xfrm>
          <a:prstGeom prst="flowChartDocument">
            <a:avLst/>
          </a:prstGeom>
          <a:ln/>
        </p:spPr>
        <p:style>
          <a:lnRef idx="1">
            <a:schemeClr val="accent5"/>
          </a:lnRef>
          <a:fillRef idx="2">
            <a:schemeClr val="accent5"/>
          </a:fillRef>
          <a:effectRef idx="1">
            <a:schemeClr val="accent5"/>
          </a:effectRef>
          <a:fontRef idx="minor">
            <a:schemeClr val="dk1"/>
          </a:fontRef>
        </p:style>
        <p:txBody>
          <a:bodyPr rtlCol="0" anchor="t"/>
          <a:lstStyle/>
          <a:p>
            <a:r>
              <a:rPr lang="zh-TW" altLang="en-US" sz="2400" b="1" dirty="0">
                <a:solidFill>
                  <a:schemeClr val="tx1"/>
                </a:solidFill>
                <a:latin typeface="+mn-ea"/>
              </a:rPr>
              <a:t>某網購平台斥</a:t>
            </a:r>
            <a:r>
              <a:rPr lang="en-US" altLang="zh-TW" sz="2400" b="1" dirty="0">
                <a:solidFill>
                  <a:schemeClr val="tx1"/>
                </a:solidFill>
                <a:latin typeface="+mn-ea"/>
              </a:rPr>
              <a:t>20</a:t>
            </a:r>
            <a:r>
              <a:rPr lang="zh-TW" altLang="en-US" sz="2400" b="1" dirty="0">
                <a:solidFill>
                  <a:schemeClr val="tx1"/>
                </a:solidFill>
                <a:latin typeface="+mn-ea"/>
              </a:rPr>
              <a:t>萬美元購口罩製造機，望在本港設口罩生產綫</a:t>
            </a:r>
          </a:p>
        </p:txBody>
      </p:sp>
      <p:sp>
        <p:nvSpPr>
          <p:cNvPr id="11" name="流程圖: 文件 10"/>
          <p:cNvSpPr/>
          <p:nvPr/>
        </p:nvSpPr>
        <p:spPr>
          <a:xfrm>
            <a:off x="863587" y="4692644"/>
            <a:ext cx="3168352" cy="1451177"/>
          </a:xfrm>
          <a:prstGeom prst="flowChartDocumen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zh-TW" altLang="en-US" sz="2400" b="1" dirty="0">
                <a:solidFill>
                  <a:schemeClr val="tx1"/>
                </a:solidFill>
                <a:latin typeface="+mn-ea"/>
              </a:rPr>
              <a:t>某工人聯會於大埔設立口罩生產綫，首階段月產</a:t>
            </a:r>
            <a:r>
              <a:rPr lang="en-US" altLang="zh-TW" sz="2400" b="1" dirty="0">
                <a:solidFill>
                  <a:schemeClr val="tx1"/>
                </a:solidFill>
                <a:latin typeface="+mn-ea"/>
              </a:rPr>
              <a:t>10</a:t>
            </a:r>
            <a:r>
              <a:rPr lang="zh-TW" altLang="en-US" sz="2400" b="1" dirty="0">
                <a:solidFill>
                  <a:schemeClr val="tx1"/>
                </a:solidFill>
                <a:latin typeface="+mn-ea"/>
              </a:rPr>
              <a:t>萬個口罩</a:t>
            </a:r>
          </a:p>
        </p:txBody>
      </p:sp>
      <p:sp>
        <p:nvSpPr>
          <p:cNvPr id="12" name="流程圖: 文件 11"/>
          <p:cNvSpPr/>
          <p:nvPr/>
        </p:nvSpPr>
        <p:spPr>
          <a:xfrm>
            <a:off x="4860032" y="4511441"/>
            <a:ext cx="3384375" cy="1503698"/>
          </a:xfrm>
          <a:prstGeom prst="flowChartDocument">
            <a:avLst/>
          </a:prstGeom>
          <a:ln/>
        </p:spPr>
        <p:style>
          <a:lnRef idx="1">
            <a:schemeClr val="accent3"/>
          </a:lnRef>
          <a:fillRef idx="2">
            <a:schemeClr val="accent3"/>
          </a:fillRef>
          <a:effectRef idx="1">
            <a:schemeClr val="accent3"/>
          </a:effectRef>
          <a:fontRef idx="minor">
            <a:schemeClr val="dk1"/>
          </a:fontRef>
        </p:style>
        <p:txBody>
          <a:bodyPr rtlCol="0" anchor="t"/>
          <a:lstStyle/>
          <a:p>
            <a:r>
              <a:rPr lang="zh-TW" altLang="en-US" sz="2400" b="1" dirty="0">
                <a:solidFill>
                  <a:schemeClr val="tx1"/>
                </a:solidFill>
                <a:latin typeface="+mn-ea"/>
              </a:rPr>
              <a:t>某發展集團撥</a:t>
            </a:r>
            <a:r>
              <a:rPr lang="en-US" altLang="zh-TW" sz="2400" b="1" dirty="0">
                <a:solidFill>
                  <a:schemeClr val="tx1"/>
                </a:solidFill>
                <a:latin typeface="+mn-ea"/>
              </a:rPr>
              <a:t>1000</a:t>
            </a:r>
            <a:r>
              <a:rPr lang="zh-TW" altLang="en-US" sz="2400" b="1" dirty="0">
                <a:solidFill>
                  <a:schemeClr val="tx1"/>
                </a:solidFill>
                <a:latin typeface="+mn-ea"/>
              </a:rPr>
              <a:t>萬元設口罩生產綫，在疫情期間免費派發基層市民</a:t>
            </a:r>
          </a:p>
        </p:txBody>
      </p:sp>
      <p:sp>
        <p:nvSpPr>
          <p:cNvPr id="13" name="文字方塊 12">
            <a:extLst>
              <a:ext uri="{FF2B5EF4-FFF2-40B4-BE49-F238E27FC236}">
                <a16:creationId xmlns:a16="http://schemas.microsoft.com/office/drawing/2014/main" id="{9197C09A-1550-4BA9-8230-497988FA790D}"/>
              </a:ext>
            </a:extLst>
          </p:cNvPr>
          <p:cNvSpPr txBox="1"/>
          <p:nvPr/>
        </p:nvSpPr>
        <p:spPr>
          <a:xfrm>
            <a:off x="323528" y="6284059"/>
            <a:ext cx="5153077" cy="338554"/>
          </a:xfrm>
          <a:prstGeom prst="rect">
            <a:avLst/>
          </a:prstGeom>
          <a:noFill/>
        </p:spPr>
        <p:txBody>
          <a:bodyPr wrap="none" rtlCol="0">
            <a:spAutoFit/>
          </a:bodyPr>
          <a:lstStyle/>
          <a:p>
            <a:r>
              <a:rPr lang="zh-TW" altLang="en-US" sz="1600" dirty="0"/>
              <a:t>資料來源：</a:t>
            </a:r>
            <a:r>
              <a:rPr lang="zh-TW" altLang="zh-HK" sz="1600" dirty="0"/>
              <a:t>綜合報章報道（</a:t>
            </a:r>
            <a:r>
              <a:rPr lang="en-US" altLang="zh-TW" sz="1600" dirty="0"/>
              <a:t>2020</a:t>
            </a:r>
            <a:r>
              <a:rPr lang="zh-TW" altLang="en-US" sz="1600" dirty="0"/>
              <a:t>年</a:t>
            </a:r>
            <a:r>
              <a:rPr lang="en-US" altLang="zh-TW" sz="1600" dirty="0"/>
              <a:t>3</a:t>
            </a:r>
            <a:r>
              <a:rPr lang="zh-TW" altLang="en-US" sz="1600" dirty="0"/>
              <a:t>月</a:t>
            </a:r>
            <a:r>
              <a:rPr lang="en-US" altLang="zh-TW" sz="1600" dirty="0"/>
              <a:t>3</a:t>
            </a:r>
            <a:r>
              <a:rPr lang="zh-TW" altLang="en-US" sz="1600" dirty="0"/>
              <a:t>日至</a:t>
            </a:r>
            <a:r>
              <a:rPr lang="en-US" altLang="zh-TW" sz="1600" dirty="0"/>
              <a:t>3</a:t>
            </a:r>
            <a:r>
              <a:rPr lang="zh-TW" altLang="en-US" sz="1600" dirty="0"/>
              <a:t>月</a:t>
            </a:r>
            <a:r>
              <a:rPr lang="en-US" altLang="zh-TW" sz="1600" dirty="0"/>
              <a:t>17</a:t>
            </a:r>
            <a:r>
              <a:rPr lang="zh-TW" altLang="en-US" sz="1600" dirty="0"/>
              <a:t>日</a:t>
            </a:r>
            <a:r>
              <a:rPr lang="zh-TW" altLang="zh-HK" sz="1600" dirty="0"/>
              <a:t>）</a:t>
            </a:r>
            <a:endParaRPr lang="zh-HK" altLang="en-US" sz="1600" dirty="0"/>
          </a:p>
        </p:txBody>
      </p:sp>
    </p:spTree>
    <p:extLst>
      <p:ext uri="{BB962C8B-B14F-4D97-AF65-F5344CB8AC3E}">
        <p14:creationId xmlns:p14="http://schemas.microsoft.com/office/powerpoint/2010/main" val="164720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1503698"/>
          </a:xfrm>
        </p:spPr>
        <p:style>
          <a:lnRef idx="1">
            <a:schemeClr val="accent5"/>
          </a:lnRef>
          <a:fillRef idx="3">
            <a:schemeClr val="accent5"/>
          </a:fillRef>
          <a:effectRef idx="2">
            <a:schemeClr val="accent5"/>
          </a:effectRef>
          <a:fontRef idx="minor">
            <a:schemeClr val="lt1"/>
          </a:fontRef>
        </p:style>
        <p:txBody>
          <a:bodyPr>
            <a:normAutofit/>
          </a:bodyPr>
          <a:lstStyle/>
          <a:p>
            <a:pPr marL="88900" algn="ctr">
              <a:spcBef>
                <a:spcPts val="20"/>
              </a:spcBef>
            </a:pPr>
            <a:r>
              <a:rPr lang="zh-TW" altLang="en-US" sz="2800" b="1" dirty="0">
                <a:solidFill>
                  <a:schemeClr val="bg1"/>
                </a:solidFill>
              </a:rPr>
              <a:t>在香港，</a:t>
            </a:r>
            <a:r>
              <a:rPr lang="en-US" altLang="zh-TW" sz="2800" b="1" dirty="0">
                <a:solidFill>
                  <a:schemeClr val="bg1"/>
                </a:solidFill>
              </a:rPr>
              <a:t>2019 </a:t>
            </a:r>
            <a:r>
              <a:rPr lang="zh-TW" altLang="en-US" sz="2800" b="1" dirty="0">
                <a:solidFill>
                  <a:schemeClr val="bg1"/>
                </a:solidFill>
              </a:rPr>
              <a:t>冠狀病毒病的確診個案雖然仍有增加，</a:t>
            </a:r>
            <a:br>
              <a:rPr lang="en-US" altLang="zh-TW" sz="2800" b="1" dirty="0">
                <a:solidFill>
                  <a:schemeClr val="bg1"/>
                </a:solidFill>
              </a:rPr>
            </a:br>
            <a:r>
              <a:rPr lang="zh-TW" altLang="en-US" sz="2800" b="1" dirty="0">
                <a:solidFill>
                  <a:schemeClr val="bg1"/>
                </a:solidFill>
              </a:rPr>
              <a:t>但目前每日的增幅仍然偏低，有賴社會各界的努力。</a:t>
            </a:r>
            <a:endParaRPr lang="zh-HK" altLang="en-US" sz="2800" b="1" dirty="0">
              <a:solidFill>
                <a:schemeClr val="bg1"/>
              </a:solidFill>
            </a:endParaRPr>
          </a:p>
        </p:txBody>
      </p:sp>
      <p:sp>
        <p:nvSpPr>
          <p:cNvPr id="3" name="矩形 2"/>
          <p:cNvSpPr/>
          <p:nvPr/>
        </p:nvSpPr>
        <p:spPr>
          <a:xfrm>
            <a:off x="272355" y="1628800"/>
            <a:ext cx="7043021" cy="584775"/>
          </a:xfrm>
          <a:prstGeom prst="rect">
            <a:avLst/>
          </a:prstGeom>
        </p:spPr>
        <p:txBody>
          <a:bodyPr wrap="square">
            <a:spAutoFit/>
          </a:bodyPr>
          <a:lstStyle/>
          <a:p>
            <a:r>
              <a:rPr lang="zh-TW" altLang="zh-HK" sz="3200" b="1" dirty="0"/>
              <a:t>不同崗位人士</a:t>
            </a:r>
            <a:r>
              <a:rPr lang="zh-TW" altLang="en-US" sz="3200" b="1" dirty="0"/>
              <a:t>在抗疫期間</a:t>
            </a:r>
            <a:r>
              <a:rPr lang="zh-TW" altLang="zh-HK" sz="3200" b="1" dirty="0"/>
              <a:t>作</a:t>
            </a:r>
            <a:r>
              <a:rPr lang="zh-TW" altLang="en-US" sz="3200" b="1" dirty="0"/>
              <a:t>出</a:t>
            </a:r>
            <a:r>
              <a:rPr lang="zh-TW" altLang="zh-HK" sz="3200" b="1" dirty="0"/>
              <a:t>的努力</a:t>
            </a:r>
            <a:endParaRPr lang="zh-HK" altLang="en-US" sz="3200" dirty="0"/>
          </a:p>
        </p:txBody>
      </p:sp>
      <p:pic>
        <p:nvPicPr>
          <p:cNvPr id="17" name="圖片 16" descr="illust-ch14_p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91474"/>
            <a:ext cx="1672123" cy="1370831"/>
          </a:xfrm>
          <a:prstGeom prst="rect">
            <a:avLst/>
          </a:prstGeom>
          <a:noFill/>
          <a:ln>
            <a:noFill/>
          </a:ln>
        </p:spPr>
      </p:pic>
      <p:sp>
        <p:nvSpPr>
          <p:cNvPr id="18" name="矩形圖說文字 17"/>
          <p:cNvSpPr/>
          <p:nvPr/>
        </p:nvSpPr>
        <p:spPr>
          <a:xfrm>
            <a:off x="132048" y="4295970"/>
            <a:ext cx="2592288" cy="1944216"/>
          </a:xfrm>
          <a:prstGeom prst="wedgeRectCallout">
            <a:avLst>
              <a:gd name="adj1" fmla="val -7750"/>
              <a:gd name="adj2" fmla="val -69000"/>
            </a:avLst>
          </a:prstGeom>
          <a:solidFill>
            <a:schemeClr val="accent5">
              <a:lumMod val="60000"/>
              <a:lumOff val="40000"/>
            </a:schemeClr>
          </a:solidFill>
          <a:ln w="57150">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kern="100" dirty="0">
                <a:solidFill>
                  <a:schemeClr val="tx1"/>
                </a:solidFill>
                <a:effectLst/>
                <a:latin typeface="+mn-ea"/>
                <a:cs typeface="Times New Roman"/>
              </a:rPr>
              <a:t>救急扶危是我們的天職。即使我們懼怕感染</a:t>
            </a:r>
            <a:r>
              <a:rPr lang="en-US" altLang="zh-TW" kern="100" dirty="0">
                <a:solidFill>
                  <a:schemeClr val="tx1"/>
                </a:solidFill>
                <a:latin typeface="+mn-ea"/>
                <a:cs typeface="Times New Roman"/>
              </a:rPr>
              <a:t>2019 </a:t>
            </a:r>
            <a:r>
              <a:rPr lang="zh-TW" altLang="en-US" kern="100" dirty="0">
                <a:solidFill>
                  <a:schemeClr val="tx1"/>
                </a:solidFill>
                <a:latin typeface="+mn-ea"/>
                <a:cs typeface="Times New Roman"/>
              </a:rPr>
              <a:t>冠狀病毒病 </a:t>
            </a:r>
            <a:r>
              <a:rPr lang="zh-TW" kern="100" dirty="0">
                <a:solidFill>
                  <a:schemeClr val="tx1"/>
                </a:solidFill>
                <a:effectLst/>
                <a:latin typeface="+mn-ea"/>
                <a:cs typeface="Times New Roman"/>
              </a:rPr>
              <a:t>，但作為醫護人員，我們責無旁貸，我們會繼續緊守崗位，盡己之力救助感染</a:t>
            </a:r>
            <a:r>
              <a:rPr lang="en-US" altLang="zh-TW" kern="100" dirty="0">
                <a:solidFill>
                  <a:schemeClr val="tx1"/>
                </a:solidFill>
                <a:latin typeface="+mn-ea"/>
                <a:cs typeface="Times New Roman"/>
              </a:rPr>
              <a:t>2019 </a:t>
            </a:r>
            <a:r>
              <a:rPr lang="zh-TW" altLang="en-US" kern="100" dirty="0">
                <a:solidFill>
                  <a:schemeClr val="tx1"/>
                </a:solidFill>
                <a:latin typeface="+mn-ea"/>
                <a:cs typeface="Times New Roman"/>
              </a:rPr>
              <a:t>冠狀病毒病</a:t>
            </a:r>
            <a:r>
              <a:rPr lang="zh-TW" kern="100" dirty="0">
                <a:solidFill>
                  <a:schemeClr val="tx1"/>
                </a:solidFill>
                <a:effectLst/>
                <a:latin typeface="+mn-ea"/>
                <a:cs typeface="Times New Roman"/>
              </a:rPr>
              <a:t>的病人。</a:t>
            </a:r>
          </a:p>
        </p:txBody>
      </p:sp>
      <p:sp>
        <p:nvSpPr>
          <p:cNvPr id="4" name="矩形 3"/>
          <p:cNvSpPr/>
          <p:nvPr/>
        </p:nvSpPr>
        <p:spPr>
          <a:xfrm>
            <a:off x="339174" y="3769711"/>
            <a:ext cx="1800493" cy="369332"/>
          </a:xfrm>
          <a:prstGeom prst="rect">
            <a:avLst/>
          </a:prstGeom>
        </p:spPr>
        <p:txBody>
          <a:bodyPr wrap="none">
            <a:spAutoFit/>
          </a:bodyPr>
          <a:lstStyle/>
          <a:p>
            <a:r>
              <a:rPr lang="zh-TW" altLang="en-US" dirty="0"/>
              <a:t>醫護人員張醫生</a:t>
            </a:r>
            <a:endParaRPr lang="zh-HK" altLang="en-US" dirty="0"/>
          </a:p>
        </p:txBody>
      </p:sp>
      <p:pic>
        <p:nvPicPr>
          <p:cNvPr id="19" name="圖片 18" descr="4-36"/>
          <p:cNvPicPr/>
          <p:nvPr/>
        </p:nvPicPr>
        <p:blipFill rotWithShape="1">
          <a:blip r:embed="rId4" cstate="print">
            <a:extLst>
              <a:ext uri="{28A0092B-C50C-407E-A947-70E740481C1C}">
                <a14:useLocalDpi xmlns:a14="http://schemas.microsoft.com/office/drawing/2010/main" val="0"/>
              </a:ext>
            </a:extLst>
          </a:blip>
          <a:srcRect l="76559" t="62578" r="1071" b="17598"/>
          <a:stretch/>
        </p:blipFill>
        <p:spPr bwMode="auto">
          <a:xfrm>
            <a:off x="3779912" y="2028244"/>
            <a:ext cx="1439545" cy="1711960"/>
          </a:xfrm>
          <a:prstGeom prst="rect">
            <a:avLst/>
          </a:prstGeom>
          <a:noFill/>
          <a:ln>
            <a:noFill/>
          </a:ln>
          <a:extLst>
            <a:ext uri="{53640926-AAD7-44D8-BBD7-CCE9431645EC}">
              <a14:shadowObscured xmlns:a14="http://schemas.microsoft.com/office/drawing/2010/main"/>
            </a:ext>
          </a:extLst>
        </p:spPr>
      </p:pic>
      <p:sp>
        <p:nvSpPr>
          <p:cNvPr id="20" name="矩形圖說文字 19"/>
          <p:cNvSpPr/>
          <p:nvPr/>
        </p:nvSpPr>
        <p:spPr>
          <a:xfrm>
            <a:off x="2796344" y="4276374"/>
            <a:ext cx="3184338" cy="1944216"/>
          </a:xfrm>
          <a:prstGeom prst="wedgeRectCallout">
            <a:avLst>
              <a:gd name="adj1" fmla="val 8393"/>
              <a:gd name="adj2" fmla="val -67229"/>
            </a:avLst>
          </a:prstGeom>
          <a:solidFill>
            <a:schemeClr val="accent5">
              <a:lumMod val="60000"/>
              <a:lumOff val="40000"/>
            </a:schemeClr>
          </a:solidFill>
          <a:ln w="57150">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kern="100" dirty="0">
                <a:solidFill>
                  <a:schemeClr val="tx1"/>
                </a:solidFill>
                <a:latin typeface="+mn-ea"/>
                <a:cs typeface="Times New Roman"/>
              </a:rPr>
              <a:t>為有效控制</a:t>
            </a:r>
            <a:r>
              <a:rPr lang="en-US" altLang="zh-TW" kern="100" dirty="0">
                <a:solidFill>
                  <a:schemeClr val="tx1"/>
                </a:solidFill>
                <a:latin typeface="+mn-ea"/>
                <a:cs typeface="Times New Roman"/>
              </a:rPr>
              <a:t>2019 </a:t>
            </a:r>
            <a:r>
              <a:rPr lang="zh-TW" altLang="en-US" kern="100" dirty="0">
                <a:solidFill>
                  <a:schemeClr val="tx1"/>
                </a:solidFill>
                <a:latin typeface="+mn-ea"/>
                <a:cs typeface="Times New Roman"/>
              </a:rPr>
              <a:t>冠狀病毒病的擴散，我們現正加強清潔公眾街市、熟食中心、公厠和垃圾收集站等。我們更會對在公眾場所亂拋垃圾、吐痰等人士採取執法行動，以確保環境衞生和避免病毒傳播。</a:t>
            </a:r>
            <a:endParaRPr lang="zh-TW" altLang="zh-HK" kern="100" dirty="0">
              <a:solidFill>
                <a:schemeClr val="tx1"/>
              </a:solidFill>
              <a:latin typeface="+mn-ea"/>
              <a:cs typeface="Times New Roman"/>
            </a:endParaRPr>
          </a:p>
        </p:txBody>
      </p:sp>
      <p:pic>
        <p:nvPicPr>
          <p:cNvPr id="21" name="圖片 20" descr="illust-ch4_p9-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5790" y="2036853"/>
            <a:ext cx="1739900" cy="1912620"/>
          </a:xfrm>
          <a:prstGeom prst="rect">
            <a:avLst/>
          </a:prstGeom>
          <a:noFill/>
          <a:ln>
            <a:noFill/>
          </a:ln>
        </p:spPr>
      </p:pic>
      <p:sp>
        <p:nvSpPr>
          <p:cNvPr id="22" name="矩形圖說文字 21"/>
          <p:cNvSpPr/>
          <p:nvPr/>
        </p:nvSpPr>
        <p:spPr>
          <a:xfrm>
            <a:off x="6028146" y="4295970"/>
            <a:ext cx="3040260" cy="1944216"/>
          </a:xfrm>
          <a:prstGeom prst="wedgeRectCallout">
            <a:avLst>
              <a:gd name="adj1" fmla="val -15356"/>
              <a:gd name="adj2" fmla="val -70939"/>
            </a:avLst>
          </a:prstGeom>
          <a:solidFill>
            <a:schemeClr val="accent5">
              <a:lumMod val="60000"/>
              <a:lumOff val="40000"/>
            </a:schemeClr>
          </a:solidFill>
          <a:ln w="57150">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kern="100" dirty="0">
                <a:solidFill>
                  <a:schemeClr val="tx1"/>
                </a:solidFill>
                <a:latin typeface="+mn-ea"/>
                <a:cs typeface="Times New Roman"/>
              </a:rPr>
              <a:t>作為僱主，我有責任確保公司員工的個人健康，並減低</a:t>
            </a:r>
            <a:r>
              <a:rPr lang="en-US" altLang="zh-TW" kern="100" dirty="0">
                <a:solidFill>
                  <a:schemeClr val="tx1"/>
                </a:solidFill>
                <a:latin typeface="+mn-ea"/>
                <a:cs typeface="Times New Roman"/>
              </a:rPr>
              <a:t>2019 </a:t>
            </a:r>
            <a:r>
              <a:rPr lang="zh-TW" altLang="en-US" kern="100" dirty="0">
                <a:solidFill>
                  <a:schemeClr val="tx1"/>
                </a:solidFill>
                <a:latin typeface="+mn-ea"/>
                <a:cs typeface="Times New Roman"/>
              </a:rPr>
              <a:t>冠狀病毒病在社區傳播的風險。因此，我彈性安排了所有員工留在家中工作，減少員工不必要的外出需要。</a:t>
            </a:r>
            <a:endParaRPr lang="zh-TW" kern="100" dirty="0">
              <a:solidFill>
                <a:schemeClr val="tx1"/>
              </a:solidFill>
              <a:effectLst/>
              <a:latin typeface="+mn-ea"/>
              <a:cs typeface="Times New Roman"/>
            </a:endParaRPr>
          </a:p>
        </p:txBody>
      </p:sp>
      <p:sp>
        <p:nvSpPr>
          <p:cNvPr id="23" name="矩形 22"/>
          <p:cNvSpPr/>
          <p:nvPr/>
        </p:nvSpPr>
        <p:spPr>
          <a:xfrm>
            <a:off x="7315377" y="3769711"/>
            <a:ext cx="1800493" cy="369332"/>
          </a:xfrm>
          <a:prstGeom prst="rect">
            <a:avLst/>
          </a:prstGeom>
        </p:spPr>
        <p:txBody>
          <a:bodyPr wrap="none">
            <a:spAutoFit/>
          </a:bodyPr>
          <a:lstStyle/>
          <a:p>
            <a:r>
              <a:rPr lang="zh-TW" altLang="zh-HK" dirty="0"/>
              <a:t>企業總裁陳先生</a:t>
            </a:r>
            <a:endParaRPr lang="zh-HK" altLang="en-US" dirty="0"/>
          </a:p>
        </p:txBody>
      </p:sp>
      <p:sp>
        <p:nvSpPr>
          <p:cNvPr id="24" name="矩形 23"/>
          <p:cNvSpPr/>
          <p:nvPr/>
        </p:nvSpPr>
        <p:spPr>
          <a:xfrm>
            <a:off x="3073491" y="3769711"/>
            <a:ext cx="2954655" cy="369332"/>
          </a:xfrm>
          <a:prstGeom prst="rect">
            <a:avLst/>
          </a:prstGeom>
        </p:spPr>
        <p:txBody>
          <a:bodyPr wrap="none">
            <a:spAutoFit/>
          </a:bodyPr>
          <a:lstStyle/>
          <a:p>
            <a:r>
              <a:rPr lang="zh-TW" altLang="zh-HK" dirty="0"/>
              <a:t>食物環境</a:t>
            </a:r>
            <a:r>
              <a:rPr lang="zh-TW" altLang="en-US" dirty="0"/>
              <a:t>衞</a:t>
            </a:r>
            <a:r>
              <a:rPr lang="zh-TW" altLang="zh-HK" dirty="0"/>
              <a:t>生署工人何先生</a:t>
            </a:r>
            <a:endParaRPr lang="zh-HK" altLang="en-US" dirty="0"/>
          </a:p>
        </p:txBody>
      </p:sp>
      <p:sp>
        <p:nvSpPr>
          <p:cNvPr id="13" name="文字方塊 12">
            <a:extLst>
              <a:ext uri="{FF2B5EF4-FFF2-40B4-BE49-F238E27FC236}">
                <a16:creationId xmlns:a16="http://schemas.microsoft.com/office/drawing/2014/main" id="{0FA08F1F-70E3-4F36-BD7A-0380E0371747}"/>
              </a:ext>
            </a:extLst>
          </p:cNvPr>
          <p:cNvSpPr txBox="1"/>
          <p:nvPr/>
        </p:nvSpPr>
        <p:spPr>
          <a:xfrm>
            <a:off x="330054" y="6273225"/>
            <a:ext cx="5898130" cy="584775"/>
          </a:xfrm>
          <a:prstGeom prst="rect">
            <a:avLst/>
          </a:prstGeom>
          <a:noFill/>
        </p:spPr>
        <p:txBody>
          <a:bodyPr wrap="square" rtlCol="0">
            <a:spAutoFit/>
          </a:bodyPr>
          <a:lstStyle/>
          <a:p>
            <a:r>
              <a:rPr lang="zh-TW" altLang="en-US" sz="1600" dirty="0"/>
              <a:t>資料來源：香港特別行政區政府新聞公報（</a:t>
            </a:r>
            <a:r>
              <a:rPr lang="en-US" altLang="zh-TW" sz="1600" dirty="0"/>
              <a:t>2020</a:t>
            </a:r>
            <a:r>
              <a:rPr lang="zh-TW" altLang="en-US" sz="1600" dirty="0"/>
              <a:t>年</a:t>
            </a:r>
            <a:r>
              <a:rPr lang="en-US" altLang="zh-TW" sz="1600" dirty="0"/>
              <a:t>1</a:t>
            </a:r>
            <a:r>
              <a:rPr lang="zh-TW" altLang="en-US" sz="1600" dirty="0"/>
              <a:t>月</a:t>
            </a:r>
            <a:r>
              <a:rPr lang="en-US" altLang="zh-TW" sz="1600" dirty="0"/>
              <a:t>23</a:t>
            </a:r>
            <a:r>
              <a:rPr lang="zh-TW" altLang="en-US" sz="1600" dirty="0"/>
              <a:t>日）及香港政府新聞網（</a:t>
            </a:r>
            <a:r>
              <a:rPr lang="en-US" altLang="zh-TW" sz="1600" dirty="0"/>
              <a:t>2020</a:t>
            </a:r>
            <a:r>
              <a:rPr lang="zh-TW" altLang="en-US" sz="1600" dirty="0"/>
              <a:t>年</a:t>
            </a:r>
            <a:r>
              <a:rPr lang="en-US" altLang="zh-TW" sz="1600" dirty="0"/>
              <a:t>2</a:t>
            </a:r>
            <a:r>
              <a:rPr lang="zh-TW" altLang="en-US" sz="1600" dirty="0"/>
              <a:t>月</a:t>
            </a:r>
            <a:r>
              <a:rPr lang="en-US" altLang="zh-TW" sz="1600" dirty="0"/>
              <a:t>2</a:t>
            </a:r>
            <a:r>
              <a:rPr lang="zh-TW" altLang="en-US" sz="1600" dirty="0"/>
              <a:t>日）。</a:t>
            </a:r>
            <a:endParaRPr lang="zh-HK" altLang="en-US" sz="1600" dirty="0"/>
          </a:p>
        </p:txBody>
      </p:sp>
      <p:sp>
        <p:nvSpPr>
          <p:cNvPr id="14" name="文字方塊 13"/>
          <p:cNvSpPr txBox="1"/>
          <p:nvPr/>
        </p:nvSpPr>
        <p:spPr>
          <a:xfrm>
            <a:off x="8680436" y="6361583"/>
            <a:ext cx="284052" cy="307777"/>
          </a:xfrm>
          <a:prstGeom prst="rect">
            <a:avLst/>
          </a:prstGeom>
          <a:noFill/>
        </p:spPr>
        <p:txBody>
          <a:bodyPr wrap="none" rtlCol="0">
            <a:spAutoFit/>
          </a:bodyPr>
          <a:lstStyle/>
          <a:p>
            <a:pPr algn="r"/>
            <a:r>
              <a:rPr lang="en-US" altLang="zh-TW" sz="1400" dirty="0">
                <a:latin typeface="微軟正黑體 Light" panose="020B0304030504040204" pitchFamily="34" charset="-120"/>
                <a:ea typeface="微軟正黑體 Light" panose="020B0304030504040204" pitchFamily="34" charset="-120"/>
              </a:rPr>
              <a:t>9</a:t>
            </a:r>
            <a:endParaRPr lang="en-US" sz="14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6295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佈景主題2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0130_TF02901024_TF02901024.potx" id="{5BEDBE36-C3BF-432D-BC77-D3598E0CD57F}" vid="{6885786E-C176-499E-B5E4-266BF6C9207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佈景主題20</Template>
  <TotalTime>2358</TotalTime>
  <Words>5330</Words>
  <Application>Microsoft Office PowerPoint</Application>
  <PresentationFormat>如螢幕大小 (4:3)</PresentationFormat>
  <Paragraphs>317</Paragraphs>
  <Slides>33</Slides>
  <Notes>29</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33</vt:i4>
      </vt:variant>
    </vt:vector>
  </HeadingPairs>
  <TitlesOfParts>
    <vt:vector size="43" baseType="lpstr">
      <vt:lpstr>Microsoft JhengHei UI</vt:lpstr>
      <vt:lpstr>幼圆</vt:lpstr>
      <vt:lpstr>微軟正黑體</vt:lpstr>
      <vt:lpstr>微軟正黑體 Light</vt:lpstr>
      <vt:lpstr>新細明體</vt:lpstr>
      <vt:lpstr>Arial</vt:lpstr>
      <vt:lpstr>Calibri</vt:lpstr>
      <vt:lpstr>Franklin Gothic Medium</vt:lpstr>
      <vt:lpstr>Wingdings</vt:lpstr>
      <vt:lpstr>佈景主題20</vt:lpstr>
      <vt:lpstr>共同福祉 關愛 多元共融 互助 權利和義務</vt:lpstr>
      <vt:lpstr>與本學與教資源相關的單元</vt:lpstr>
      <vt:lpstr>2019冠狀病毒病的最新情況</vt:lpstr>
      <vt:lpstr>世界衞生組織宣布2019冠狀病毒病 具有大流行特徵</vt:lpstr>
      <vt:lpstr>共同福祉、 關愛、 互助等</vt:lpstr>
      <vt:lpstr>香港特區政府的抗疫措施</vt:lpstr>
      <vt:lpstr>香港特區政府的抗疫措施</vt:lpstr>
      <vt:lpstr>多個企業及團體在香港設立口罩生產線， 為對抗疫情出一分力</vt:lpstr>
      <vt:lpstr>在香港，2019 冠狀病毒病的確診個案雖然仍有增加， 但目前每日的增幅仍然偏低，有賴社會各界的努力。</vt:lpstr>
      <vt:lpstr>關愛、 互助、 共同福祉等</vt:lpstr>
      <vt:lpstr>關愛、 互助等</vt:lpstr>
      <vt:lpstr>關愛、 共同福祉等</vt:lpstr>
      <vt:lpstr> 香港一間印度商店近日免費派發口罩，任何人均可到店舖拿取口罩，毋須購買任何貨品。</vt:lpstr>
      <vt:lpstr>多元共融、 關愛、 互助等</vt:lpstr>
      <vt:lpstr>關愛、 互助、 共同福祉等</vt:lpstr>
      <vt:lpstr>因為要減低疫症傳入和在社區傳播的風險，香港特別行政區政府根據《預防及控制疾病條例》要求14日內曾到湖北省的本港居民返港後須進行家居檢疫，並戴上電子手環，以防期間離開住所。</vt:lpstr>
      <vt:lpstr>PowerPoint 簡報</vt:lpstr>
      <vt:lpstr>PowerPoint 簡報</vt:lpstr>
      <vt:lpstr>  </vt:lpstr>
      <vt:lpstr>  </vt:lpstr>
      <vt:lpstr>  </vt:lpstr>
      <vt:lpstr> 我不是病毒，我是人類，不要對我有歧視</vt:lpstr>
      <vt:lpstr>  </vt:lpstr>
      <vt:lpstr>延伸活動</vt:lpstr>
      <vt:lpstr>有關「 2019 冠狀病毒病」的有用網址</vt:lpstr>
      <vt:lpstr>參考資料</vt:lpstr>
      <vt:lpstr>參考資料</vt:lpstr>
      <vt:lpstr>參考資料</vt:lpstr>
      <vt:lpstr>參考資料</vt:lpstr>
      <vt:lpstr>參考資料</vt:lpstr>
      <vt:lpstr>生活與社會課程（中一至中三） 課程資料</vt:lpstr>
      <vt:lpstr>生活與社會課程（中一至中三） 課程資料</vt:lpstr>
      <vt:lpstr>生活與社會課程（中一至中三） 課程資料</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義務、公德 in L&amp;S</dc:title>
  <dc:creator>Asus</dc:creator>
  <cp:lastModifiedBy>Frankie Lau</cp:lastModifiedBy>
  <cp:revision>651</cp:revision>
  <dcterms:created xsi:type="dcterms:W3CDTF">2020-02-04T07:54:18Z</dcterms:created>
  <dcterms:modified xsi:type="dcterms:W3CDTF">2020-04-27T06:35:53Z</dcterms:modified>
</cp:coreProperties>
</file>